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4" r:id="rId18"/>
    <p:sldId id="300" r:id="rId19"/>
    <p:sldId id="275" r:id="rId20"/>
    <p:sldId id="276" r:id="rId21"/>
    <p:sldId id="271" r:id="rId22"/>
    <p:sldId id="277" r:id="rId23"/>
    <p:sldId id="278" r:id="rId24"/>
    <p:sldId id="301" r:id="rId25"/>
    <p:sldId id="302" r:id="rId26"/>
    <p:sldId id="279" r:id="rId27"/>
    <p:sldId id="280" r:id="rId28"/>
    <p:sldId id="304" r:id="rId29"/>
    <p:sldId id="305" r:id="rId30"/>
    <p:sldId id="281" r:id="rId31"/>
    <p:sldId id="306" r:id="rId32"/>
    <p:sldId id="282" r:id="rId33"/>
    <p:sldId id="283" r:id="rId34"/>
    <p:sldId id="307" r:id="rId35"/>
    <p:sldId id="284" r:id="rId36"/>
    <p:sldId id="285" r:id="rId37"/>
    <p:sldId id="286" r:id="rId38"/>
    <p:sldId id="287" r:id="rId39"/>
    <p:sldId id="288" r:id="rId40"/>
    <p:sldId id="289" r:id="rId41"/>
    <p:sldId id="308" r:id="rId42"/>
    <p:sldId id="309" r:id="rId43"/>
    <p:sldId id="310" r:id="rId44"/>
    <p:sldId id="311" r:id="rId45"/>
    <p:sldId id="312" r:id="rId46"/>
    <p:sldId id="314" r:id="rId47"/>
    <p:sldId id="294" r:id="rId48"/>
    <p:sldId id="296" r:id="rId49"/>
    <p:sldId id="297" r:id="rId50"/>
    <p:sldId id="295" r:id="rId51"/>
    <p:sldId id="315" r:id="rId52"/>
    <p:sldId id="298" r:id="rId53"/>
    <p:sldId id="316" r:id="rId54"/>
    <p:sldId id="317" r:id="rId55"/>
    <p:sldId id="318" r:id="rId56"/>
    <p:sldId id="299" r:id="rId57"/>
    <p:sldId id="31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FD252-9899-4B03-8216-8BE3601B7EC6}" v="272" dt="2022-06-13T20:44:37.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2411" autoAdjust="0"/>
  </p:normalViewPr>
  <p:slideViewPr>
    <p:cSldViewPr snapToGrid="0" showGuides="1">
      <p:cViewPr varScale="1">
        <p:scale>
          <a:sx n="130" d="100"/>
          <a:sy n="130" d="100"/>
        </p:scale>
        <p:origin x="1272" y="1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FB22F-6259-4FA1-9C42-997B2161F892}"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CCC40-0A7A-4706-8AC0-69195615D02C}" type="slidenum">
              <a:rPr lang="en-US" smtClean="0"/>
              <a:t>‹#›</a:t>
            </a:fld>
            <a:endParaRPr lang="en-US"/>
          </a:p>
        </p:txBody>
      </p:sp>
    </p:spTree>
    <p:extLst>
      <p:ext uri="{BB962C8B-B14F-4D97-AF65-F5344CB8AC3E}">
        <p14:creationId xmlns:p14="http://schemas.microsoft.com/office/powerpoint/2010/main" val="371545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*bored* Hi, I’m Caleb Meyer and this is my talk, the Fundamentals of Linux</a:t>
            </a:r>
          </a:p>
        </p:txBody>
      </p:sp>
      <p:sp>
        <p:nvSpPr>
          <p:cNvPr id="4" name="Slide Number Placeholder 3"/>
          <p:cNvSpPr>
            <a:spLocks noGrp="1"/>
          </p:cNvSpPr>
          <p:nvPr>
            <p:ph type="sldNum" sz="quarter" idx="5"/>
          </p:nvPr>
        </p:nvSpPr>
        <p:spPr/>
        <p:txBody>
          <a:bodyPr/>
          <a:lstStyle/>
          <a:p>
            <a:fld id="{973CCC40-0A7A-4706-8AC0-69195615D02C}" type="slidenum">
              <a:rPr lang="en-US" smtClean="0"/>
              <a:t>1</a:t>
            </a:fld>
            <a:endParaRPr lang="en-US"/>
          </a:p>
        </p:txBody>
      </p:sp>
    </p:spTree>
    <p:extLst>
      <p:ext uri="{BB962C8B-B14F-4D97-AF65-F5344CB8AC3E}">
        <p14:creationId xmlns:p14="http://schemas.microsoft.com/office/powerpoint/2010/main" val="474997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SCREEN OF DEATH</a:t>
            </a:r>
          </a:p>
          <a:p>
            <a:endParaRPr lang="en-US" dirty="0"/>
          </a:p>
          <a:p>
            <a:r>
              <a:rPr lang="en-US" dirty="0"/>
              <a:t>I was seeing these at least 3 times a week, sometimes several times a day. I also found that our debugging tools just didn’t work on WSL at all. Print based debugging is no fun, especially in an asynchronous server with lots of workers.</a:t>
            </a:r>
          </a:p>
        </p:txBody>
      </p:sp>
      <p:sp>
        <p:nvSpPr>
          <p:cNvPr id="4" name="Slide Number Placeholder 3"/>
          <p:cNvSpPr>
            <a:spLocks noGrp="1"/>
          </p:cNvSpPr>
          <p:nvPr>
            <p:ph type="sldNum" sz="quarter" idx="5"/>
          </p:nvPr>
        </p:nvSpPr>
        <p:spPr/>
        <p:txBody>
          <a:bodyPr/>
          <a:lstStyle/>
          <a:p>
            <a:fld id="{973CCC40-0A7A-4706-8AC0-69195615D02C}" type="slidenum">
              <a:rPr lang="en-US" smtClean="0"/>
              <a:t>10</a:t>
            </a:fld>
            <a:endParaRPr lang="en-US"/>
          </a:p>
        </p:txBody>
      </p:sp>
    </p:spTree>
    <p:extLst>
      <p:ext uri="{BB962C8B-B14F-4D97-AF65-F5344CB8AC3E}">
        <p14:creationId xmlns:p14="http://schemas.microsoft.com/office/powerpoint/2010/main" val="199111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switched back. I bought out that lovely dell hardware and I stopped pushing it so hard. And I came back to the mac. I’m still on a mac today, and in August I’m going to upgrade to a mac with a better keyboard and ports. During my dell days, I bought a USB-C dock, so the lack of ports wasn’t as big a deal anymore. And I was finally back to the speed and ease of development that mac brought. I am, after all, a developer first.</a:t>
            </a:r>
          </a:p>
          <a:p>
            <a:endParaRPr lang="en-US" dirty="0"/>
          </a:p>
          <a:p>
            <a:r>
              <a:rPr lang="en-US" dirty="0"/>
              <a:t>Which brings us back to Linux. If macOS is good enough, why care about that weird third operating system that brought windows to its knees?</a:t>
            </a:r>
          </a:p>
        </p:txBody>
      </p:sp>
      <p:sp>
        <p:nvSpPr>
          <p:cNvPr id="4" name="Slide Number Placeholder 3"/>
          <p:cNvSpPr>
            <a:spLocks noGrp="1"/>
          </p:cNvSpPr>
          <p:nvPr>
            <p:ph type="sldNum" sz="quarter" idx="5"/>
          </p:nvPr>
        </p:nvSpPr>
        <p:spPr/>
        <p:txBody>
          <a:bodyPr/>
          <a:lstStyle/>
          <a:p>
            <a:fld id="{973CCC40-0A7A-4706-8AC0-69195615D02C}" type="slidenum">
              <a:rPr lang="en-US" smtClean="0"/>
              <a:t>11</a:t>
            </a:fld>
            <a:endParaRPr lang="en-US"/>
          </a:p>
        </p:txBody>
      </p:sp>
    </p:spTree>
    <p:extLst>
      <p:ext uri="{BB962C8B-B14F-4D97-AF65-F5344CB8AC3E}">
        <p14:creationId xmlns:p14="http://schemas.microsoft.com/office/powerpoint/2010/main" val="342960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most important reason to care about Linux is how big it is. If you’ve used the internet today, I can guarantee you’ve gotten data from a webserver running Linux. The top ten websites on the net use Linux. Over 50% of all websites are hosted on just two webservers, Nginx and Apache, which are both exclusive to Linux. If you have an android phone or a </a:t>
            </a:r>
            <a:r>
              <a:rPr lang="en-US" dirty="0" err="1"/>
              <a:t>chromebook</a:t>
            </a:r>
            <a:r>
              <a:rPr lang="en-US" dirty="0"/>
              <a:t>, it’s running Linux. </a:t>
            </a:r>
          </a:p>
        </p:txBody>
      </p:sp>
      <p:sp>
        <p:nvSpPr>
          <p:cNvPr id="4" name="Slide Number Placeholder 3"/>
          <p:cNvSpPr>
            <a:spLocks noGrp="1"/>
          </p:cNvSpPr>
          <p:nvPr>
            <p:ph type="sldNum" sz="quarter" idx="5"/>
          </p:nvPr>
        </p:nvSpPr>
        <p:spPr/>
        <p:txBody>
          <a:bodyPr/>
          <a:lstStyle/>
          <a:p>
            <a:fld id="{973CCC40-0A7A-4706-8AC0-69195615D02C}" type="slidenum">
              <a:rPr lang="en-US" smtClean="0"/>
              <a:t>12</a:t>
            </a:fld>
            <a:endParaRPr lang="en-US"/>
          </a:p>
        </p:txBody>
      </p:sp>
    </p:spTree>
    <p:extLst>
      <p:ext uri="{BB962C8B-B14F-4D97-AF65-F5344CB8AC3E}">
        <p14:creationId xmlns:p14="http://schemas.microsoft.com/office/powerpoint/2010/main" val="503970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I’m getting ahead of myself. We’ve gotten this far in the talk, and I haven’t really talked about what Linux is. And for that, we need to go back to college.</a:t>
            </a:r>
          </a:p>
        </p:txBody>
      </p:sp>
      <p:sp>
        <p:nvSpPr>
          <p:cNvPr id="4" name="Slide Number Placeholder 3"/>
          <p:cNvSpPr>
            <a:spLocks noGrp="1"/>
          </p:cNvSpPr>
          <p:nvPr>
            <p:ph type="sldNum" sz="quarter" idx="5"/>
          </p:nvPr>
        </p:nvSpPr>
        <p:spPr/>
        <p:txBody>
          <a:bodyPr/>
          <a:lstStyle/>
          <a:p>
            <a:fld id="{973CCC40-0A7A-4706-8AC0-69195615D02C}" type="slidenum">
              <a:rPr lang="en-US" smtClean="0"/>
              <a:t>13</a:t>
            </a:fld>
            <a:endParaRPr lang="en-US"/>
          </a:p>
        </p:txBody>
      </p:sp>
    </p:spTree>
    <p:extLst>
      <p:ext uri="{BB962C8B-B14F-4D97-AF65-F5344CB8AC3E}">
        <p14:creationId xmlns:p14="http://schemas.microsoft.com/office/powerpoint/2010/main" val="4050845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Junior Year of college, I had this class, Operating Systems. It was considered a 300-level class because we had to learn some quite hairy C code to pass. Also because Operating Systems are complex beasts. I mean look at all this stuff! Resource managers and IDEs and printer drivers.</a:t>
            </a:r>
          </a:p>
        </p:txBody>
      </p:sp>
      <p:sp>
        <p:nvSpPr>
          <p:cNvPr id="4" name="Slide Number Placeholder 3"/>
          <p:cNvSpPr>
            <a:spLocks noGrp="1"/>
          </p:cNvSpPr>
          <p:nvPr>
            <p:ph type="sldNum" sz="quarter" idx="5"/>
          </p:nvPr>
        </p:nvSpPr>
        <p:spPr/>
        <p:txBody>
          <a:bodyPr/>
          <a:lstStyle/>
          <a:p>
            <a:fld id="{973CCC40-0A7A-4706-8AC0-69195615D02C}" type="slidenum">
              <a:rPr lang="en-US" smtClean="0"/>
              <a:t>14</a:t>
            </a:fld>
            <a:endParaRPr lang="en-US"/>
          </a:p>
        </p:txBody>
      </p:sp>
    </p:spTree>
    <p:extLst>
      <p:ext uri="{BB962C8B-B14F-4D97-AF65-F5344CB8AC3E}">
        <p14:creationId xmlns:p14="http://schemas.microsoft.com/office/powerpoint/2010/main" val="344126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truth is, an operating system is just the code that runs between the software and the hardware. Linux is this purple bit in the middle. </a:t>
            </a:r>
          </a:p>
        </p:txBody>
      </p:sp>
      <p:sp>
        <p:nvSpPr>
          <p:cNvPr id="4" name="Slide Number Placeholder 3"/>
          <p:cNvSpPr>
            <a:spLocks noGrp="1"/>
          </p:cNvSpPr>
          <p:nvPr>
            <p:ph type="sldNum" sz="quarter" idx="5"/>
          </p:nvPr>
        </p:nvSpPr>
        <p:spPr/>
        <p:txBody>
          <a:bodyPr/>
          <a:lstStyle/>
          <a:p>
            <a:fld id="{973CCC40-0A7A-4706-8AC0-69195615D02C}" type="slidenum">
              <a:rPr lang="en-US" smtClean="0"/>
              <a:t>15</a:t>
            </a:fld>
            <a:endParaRPr lang="en-US"/>
          </a:p>
        </p:txBody>
      </p:sp>
    </p:spTree>
    <p:extLst>
      <p:ext uri="{BB962C8B-B14F-4D97-AF65-F5344CB8AC3E}">
        <p14:creationId xmlns:p14="http://schemas.microsoft.com/office/powerpoint/2010/main" val="2611828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did we get the idea to write software that didn’t run directly on hardware? We tried running software directly on the hardware. In the beginning of computing, many years before Windows, Operating Systems weren’t really a thing yet. If you wanted to talk to computer hardware, you had to do it by hand, using machine code. Eventually machine code gave way to assembly, but assembly was machine specific. The first operating systems were born for single machines. </a:t>
            </a:r>
          </a:p>
        </p:txBody>
      </p:sp>
      <p:sp>
        <p:nvSpPr>
          <p:cNvPr id="4" name="Slide Number Placeholder 3"/>
          <p:cNvSpPr>
            <a:spLocks noGrp="1"/>
          </p:cNvSpPr>
          <p:nvPr>
            <p:ph type="sldNum" sz="quarter" idx="5"/>
          </p:nvPr>
        </p:nvSpPr>
        <p:spPr/>
        <p:txBody>
          <a:bodyPr/>
          <a:lstStyle/>
          <a:p>
            <a:fld id="{973CCC40-0A7A-4706-8AC0-69195615D02C}" type="slidenum">
              <a:rPr lang="en-US" smtClean="0"/>
              <a:t>16</a:t>
            </a:fld>
            <a:endParaRPr lang="en-US"/>
          </a:p>
        </p:txBody>
      </p:sp>
    </p:spTree>
    <p:extLst>
      <p:ext uri="{BB962C8B-B14F-4D97-AF65-F5344CB8AC3E}">
        <p14:creationId xmlns:p14="http://schemas.microsoft.com/office/powerpoint/2010/main" val="1898262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first operating systems, UNIX, was written at AT&amp;T’s Bell Laboratories starting in 1969 by two guys, Dennis Ritchie and Ken Thompson for the DEC PDP-7 computer. If Ritchie’s name sounds familiar, it’s because he co-created the C programming language. UNIX was born out of the spectacular failure of Multics, the OS the two had used previously.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UNIX didn’t do many things, but it did them well, and became very popular. In 1983, Richard Stallman, a researcher at the Massachusetts Institute of Technology, decided to rewrite UNIX as open source. </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17</a:t>
            </a:fld>
            <a:endParaRPr lang="en-US"/>
          </a:p>
        </p:txBody>
      </p:sp>
    </p:spTree>
    <p:extLst>
      <p:ext uri="{BB962C8B-B14F-4D97-AF65-F5344CB8AC3E}">
        <p14:creationId xmlns:p14="http://schemas.microsoft.com/office/powerpoint/2010/main" val="3362356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rewrite it? UNIX wasn’t free software. </a:t>
            </a:r>
          </a:p>
          <a:p>
            <a:endParaRPr lang="en-US" dirty="0"/>
          </a:p>
          <a:p>
            <a:r>
              <a:rPr lang="en-US" dirty="0"/>
              <a:t>See, Richard Stallman was used to being able to fix things around his department. When their printer jammed, he wrote a little script that would notify anyone waiting for a print. When their next printer (a fancy laser one) came in, he was mystified to learn that it didn’t come with the source code, only pre-compiled packages. When he asked a friend over at Xerox to send him the source code, his friend said they weren’t allowed to send it anymore. It was closed source.</a:t>
            </a:r>
          </a:p>
          <a:p>
            <a:endParaRPr lang="en-US" dirty="0"/>
          </a:p>
          <a:p>
            <a:r>
              <a:rPr lang="en-US" dirty="0"/>
              <a:t>This sent him off on a crusade to protect software freedoms, and he created the Free Software Foundation. When the PDP-10 became obsolete, and all the assembly he and others had written for it, Richard started a software project he called GNU, for Gnu’s Not UNIX. GNU was a clean re-implementation of UNIX. More importantly, it was free of cost and guaranteed access to its source code.</a:t>
            </a:r>
          </a:p>
        </p:txBody>
      </p:sp>
      <p:sp>
        <p:nvSpPr>
          <p:cNvPr id="4" name="Slide Number Placeholder 3"/>
          <p:cNvSpPr>
            <a:spLocks noGrp="1"/>
          </p:cNvSpPr>
          <p:nvPr>
            <p:ph type="sldNum" sz="quarter" idx="5"/>
          </p:nvPr>
        </p:nvSpPr>
        <p:spPr/>
        <p:txBody>
          <a:bodyPr/>
          <a:lstStyle/>
          <a:p>
            <a:fld id="{973CCC40-0A7A-4706-8AC0-69195615D02C}" type="slidenum">
              <a:rPr lang="en-US" smtClean="0"/>
              <a:t>18</a:t>
            </a:fld>
            <a:endParaRPr lang="en-US"/>
          </a:p>
        </p:txBody>
      </p:sp>
    </p:spTree>
    <p:extLst>
      <p:ext uri="{BB962C8B-B14F-4D97-AF65-F5344CB8AC3E}">
        <p14:creationId xmlns:p14="http://schemas.microsoft.com/office/powerpoint/2010/main" val="818618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years later, in 1991, Richard Stallman had a compiler, shell, and a bunch of software, but no good operating system kernel to run it on. A Finnish computer science student named Linus Torvalds decided to build a “hobby” operating system as a better version of another OS, </a:t>
            </a:r>
            <a:r>
              <a:rPr lang="en-US" dirty="0" err="1"/>
              <a:t>Minix</a:t>
            </a:r>
            <a:r>
              <a:rPr lang="en-US" dirty="0"/>
              <a:t>. </a:t>
            </a:r>
          </a:p>
          <a:p>
            <a:endParaRPr lang="en-US" dirty="0"/>
          </a:p>
          <a:p>
            <a:r>
              <a:rPr lang="en-US" dirty="0"/>
              <a:t>The new OS, Linux, was the perfect fit to go with the GNU software, which is why you’ll sometimes see it called GNU/Linux or GNU + Linux. </a:t>
            </a:r>
          </a:p>
        </p:txBody>
      </p:sp>
      <p:sp>
        <p:nvSpPr>
          <p:cNvPr id="4" name="Slide Number Placeholder 3"/>
          <p:cNvSpPr>
            <a:spLocks noGrp="1"/>
          </p:cNvSpPr>
          <p:nvPr>
            <p:ph type="sldNum" sz="quarter" idx="5"/>
          </p:nvPr>
        </p:nvSpPr>
        <p:spPr/>
        <p:txBody>
          <a:bodyPr/>
          <a:lstStyle/>
          <a:p>
            <a:fld id="{973CCC40-0A7A-4706-8AC0-69195615D02C}" type="slidenum">
              <a:rPr lang="en-US" smtClean="0"/>
              <a:t>19</a:t>
            </a:fld>
            <a:endParaRPr lang="en-US"/>
          </a:p>
        </p:txBody>
      </p:sp>
    </p:spTree>
    <p:extLst>
      <p:ext uri="{BB962C8B-B14F-4D97-AF65-F5344CB8AC3E}">
        <p14:creationId xmlns:p14="http://schemas.microsoft.com/office/powerpoint/2010/main" val="176304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we’re going to look up the dictionary definition of Linux, </a:t>
            </a:r>
          </a:p>
          <a:p>
            <a:r>
              <a:rPr lang="en-US" dirty="0"/>
              <a:t>then we’ll go through 400 pages of the manual, </a:t>
            </a:r>
          </a:p>
          <a:p>
            <a:r>
              <a:rPr lang="en-US" dirty="0"/>
              <a:t>how to write your first printer driver, and…</a:t>
            </a:r>
          </a:p>
        </p:txBody>
      </p:sp>
      <p:sp>
        <p:nvSpPr>
          <p:cNvPr id="4" name="Slide Number Placeholder 3"/>
          <p:cNvSpPr>
            <a:spLocks noGrp="1"/>
          </p:cNvSpPr>
          <p:nvPr>
            <p:ph type="sldNum" sz="quarter" idx="5"/>
          </p:nvPr>
        </p:nvSpPr>
        <p:spPr/>
        <p:txBody>
          <a:bodyPr/>
          <a:lstStyle/>
          <a:p>
            <a:fld id="{973CCC40-0A7A-4706-8AC0-69195615D02C}" type="slidenum">
              <a:rPr lang="en-US" smtClean="0"/>
              <a:t>2</a:t>
            </a:fld>
            <a:endParaRPr lang="en-US"/>
          </a:p>
        </p:txBody>
      </p:sp>
    </p:spTree>
    <p:extLst>
      <p:ext uri="{BB962C8B-B14F-4D97-AF65-F5344CB8AC3E}">
        <p14:creationId xmlns:p14="http://schemas.microsoft.com/office/powerpoint/2010/main" val="477860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book called the Cathedral and the Bazaar that talks about why those early versions of Linux succeeded. Multics was an example of a cathedral. It was built by a few and intended to be “perfect.” No one except those few blessed developers got to work on it, and they only released new versions rarely.</a:t>
            </a:r>
          </a:p>
          <a:p>
            <a:endParaRPr lang="en-US" dirty="0"/>
          </a:p>
          <a:p>
            <a:r>
              <a:rPr lang="en-US" dirty="0"/>
              <a:t> Linux on the other hand was open source. Anyone could contribute, and Linus Torvalds welcomed those contributions. It was released frequently, sometimes multiple times a day. And like a Bazaar, it was a bit crazy, but all those people meant that it saw a lot of use. More eyes meant more bugs were found and fixed.</a:t>
            </a:r>
          </a:p>
        </p:txBody>
      </p:sp>
      <p:sp>
        <p:nvSpPr>
          <p:cNvPr id="4" name="Slide Number Placeholder 3"/>
          <p:cNvSpPr>
            <a:spLocks noGrp="1"/>
          </p:cNvSpPr>
          <p:nvPr>
            <p:ph type="sldNum" sz="quarter" idx="5"/>
          </p:nvPr>
        </p:nvSpPr>
        <p:spPr/>
        <p:txBody>
          <a:bodyPr/>
          <a:lstStyle/>
          <a:p>
            <a:fld id="{973CCC40-0A7A-4706-8AC0-69195615D02C}" type="slidenum">
              <a:rPr lang="en-US" smtClean="0"/>
              <a:t>20</a:t>
            </a:fld>
            <a:endParaRPr lang="en-US"/>
          </a:p>
        </p:txBody>
      </p:sp>
    </p:spTree>
    <p:extLst>
      <p:ext uri="{BB962C8B-B14F-4D97-AF65-F5344CB8AC3E}">
        <p14:creationId xmlns:p14="http://schemas.microsoft.com/office/powerpoint/2010/main" val="645339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cool, now we have the one OS to rule them all. It’s free of charge, open source, and you can jump in and improve it. Perfect! So why do we have windows and mac today?</a:t>
            </a:r>
          </a:p>
          <a:p>
            <a:endParaRPr lang="en-US" dirty="0"/>
          </a:p>
          <a:p>
            <a:r>
              <a:rPr lang="en-US" dirty="0"/>
              <a:t>Well even before Linux was created, UNIX had competition. Back in 1977, eight years after the first release of UNIX, the University of California at Berkeley forked UNIX into the Berkeley Software Distribution, or BSD. BSD is the ancestor today of </a:t>
            </a:r>
          </a:p>
          <a:p>
            <a:pPr marL="171450" indent="-171450">
              <a:buFontTx/>
              <a:buChar char="-"/>
            </a:pPr>
            <a:r>
              <a:rPr lang="en-US" dirty="0"/>
              <a:t>macOS </a:t>
            </a:r>
          </a:p>
          <a:p>
            <a:pPr marL="171450" indent="-171450">
              <a:buFontTx/>
              <a:buChar char="-"/>
            </a:pPr>
            <a:r>
              <a:rPr lang="en-US" dirty="0"/>
              <a:t>the OS used on PlayStations</a:t>
            </a:r>
          </a:p>
          <a:p>
            <a:pPr marL="171450" indent="-171450">
              <a:buFontTx/>
              <a:buChar char="-"/>
            </a:pPr>
            <a:r>
              <a:rPr lang="en-US" dirty="0"/>
              <a:t>and Solaris, the OS made by Sun Microsystems, the same people who originally made Java (Sun microsystems also got bought by Oracle, by the way)</a:t>
            </a:r>
          </a:p>
          <a:p>
            <a:endParaRPr lang="en-US" dirty="0"/>
          </a:p>
          <a:p>
            <a:r>
              <a:rPr lang="en-US" dirty="0"/>
              <a:t>And back in 1981, IBM released the model 5150, more commonly known as the PC. Running on it was an OS from a teeny tiny company called Microsoft. That OS was MS-DOS. </a:t>
            </a:r>
          </a:p>
        </p:txBody>
      </p:sp>
      <p:sp>
        <p:nvSpPr>
          <p:cNvPr id="4" name="Slide Number Placeholder 3"/>
          <p:cNvSpPr>
            <a:spLocks noGrp="1"/>
          </p:cNvSpPr>
          <p:nvPr>
            <p:ph type="sldNum" sz="quarter" idx="5"/>
          </p:nvPr>
        </p:nvSpPr>
        <p:spPr/>
        <p:txBody>
          <a:bodyPr/>
          <a:lstStyle/>
          <a:p>
            <a:fld id="{973CCC40-0A7A-4706-8AC0-69195615D02C}" type="slidenum">
              <a:rPr lang="en-US" smtClean="0"/>
              <a:t>21</a:t>
            </a:fld>
            <a:endParaRPr lang="en-US"/>
          </a:p>
        </p:txBody>
      </p:sp>
    </p:spTree>
    <p:extLst>
      <p:ext uri="{BB962C8B-B14F-4D97-AF65-F5344CB8AC3E}">
        <p14:creationId xmlns:p14="http://schemas.microsoft.com/office/powerpoint/2010/main" val="1986423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turned into fierce competition for those early Linux versions. Interestingly, Microsoft also had a UNIX they licensed from Bell Labs called </a:t>
            </a:r>
            <a:r>
              <a:rPr lang="en-US" dirty="0" err="1"/>
              <a:t>Xenix</a:t>
            </a:r>
            <a:r>
              <a:rPr lang="en-US" dirty="0"/>
              <a:t>, but the PC dominated the market. The 16-bit Intel 8086 processor was so popular that we still use a variant of its CPU architecture today, called x86.</a:t>
            </a:r>
          </a:p>
          <a:p>
            <a:endParaRPr lang="en-US" dirty="0"/>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22</a:t>
            </a:fld>
            <a:endParaRPr lang="en-US"/>
          </a:p>
        </p:txBody>
      </p:sp>
    </p:spTree>
    <p:extLst>
      <p:ext uri="{BB962C8B-B14F-4D97-AF65-F5344CB8AC3E}">
        <p14:creationId xmlns:p14="http://schemas.microsoft.com/office/powerpoint/2010/main" val="2391669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Microsoft wasn’t the only tiny company to get in on early computing. Apple released their System 1, the very first Macintosh operating system, back in 1984. You </a:t>
            </a:r>
            <a:r>
              <a:rPr lang="en-US" i="1" dirty="0"/>
              <a:t>might</a:t>
            </a:r>
            <a:r>
              <a:rPr lang="en-US" dirty="0"/>
              <a:t> recognize </a:t>
            </a:r>
            <a:r>
              <a:rPr lang="en-US" i="1" dirty="0"/>
              <a:t>some</a:t>
            </a:r>
            <a:r>
              <a:rPr lang="en-US" dirty="0"/>
              <a:t> of its contributions, like graphical user interfaces that could be controlled by a mouse and had menus like File and Edit. Apple even back then was huge on marketing and bought a lot of ads for their computers, and marketing works. Lots of people bought them.</a:t>
            </a:r>
          </a:p>
        </p:txBody>
      </p:sp>
      <p:sp>
        <p:nvSpPr>
          <p:cNvPr id="4" name="Slide Number Placeholder 3"/>
          <p:cNvSpPr>
            <a:spLocks noGrp="1"/>
          </p:cNvSpPr>
          <p:nvPr>
            <p:ph type="sldNum" sz="quarter" idx="5"/>
          </p:nvPr>
        </p:nvSpPr>
        <p:spPr/>
        <p:txBody>
          <a:bodyPr/>
          <a:lstStyle/>
          <a:p>
            <a:fld id="{973CCC40-0A7A-4706-8AC0-69195615D02C}" type="slidenum">
              <a:rPr lang="en-US" smtClean="0"/>
              <a:t>23</a:t>
            </a:fld>
            <a:endParaRPr lang="en-US"/>
          </a:p>
        </p:txBody>
      </p:sp>
    </p:spTree>
    <p:extLst>
      <p:ext uri="{BB962C8B-B14F-4D97-AF65-F5344CB8AC3E}">
        <p14:creationId xmlns:p14="http://schemas.microsoft.com/office/powerpoint/2010/main" val="720941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and Apple had clear visions of where they wanted their computing muscle to go, and it really shows through in their operating systems. Windows is famously compatible, to the point that you can reasonably expect to run software from windows 3.1 or 95 in windows 11 and it will work. macOS is famously designer, and you can expect everything to be colorful and high resolution, with those same menu bars in every app.</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24</a:t>
            </a:fld>
            <a:endParaRPr lang="en-US"/>
          </a:p>
        </p:txBody>
      </p:sp>
    </p:spTree>
    <p:extLst>
      <p:ext uri="{BB962C8B-B14F-4D97-AF65-F5344CB8AC3E}">
        <p14:creationId xmlns:p14="http://schemas.microsoft.com/office/powerpoint/2010/main" val="2463537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Linux, meanwhile, fragmented in a huge way. When the draw of your system is that anyone can create anything they want on top of it, people create things. Lots of things. Different things. Things that don’t agree with each other. </a:t>
            </a:r>
            <a:br>
              <a:rPr lang="en-US" dirty="0"/>
            </a:br>
            <a:br>
              <a:rPr lang="en-US" dirty="0"/>
            </a:br>
            <a:r>
              <a:rPr lang="en-US" dirty="0"/>
              <a:t>Many people cite this as the greatest weakness of Linux. It’s so fragmented that we don’t get everyone’s efforts moving in the same direction. Even Linus Torvalds himself blames this as the reason we don’t see more usage of Linux on desktops. But in reality, this is Linux’s greatest strength. It really does have something for everyone.</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25</a:t>
            </a:fld>
            <a:endParaRPr lang="en-US"/>
          </a:p>
        </p:txBody>
      </p:sp>
    </p:spTree>
    <p:extLst>
      <p:ext uri="{BB962C8B-B14F-4D97-AF65-F5344CB8AC3E}">
        <p14:creationId xmlns:p14="http://schemas.microsoft.com/office/powerpoint/2010/main" val="270702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something is called a distribution. A distribution of Linux is the whole package. It will have the operating system, of course, but also an installation wizard, a package manager, a default look and feel called a desktop environment, and some default applications. </a:t>
            </a:r>
          </a:p>
          <a:p>
            <a:endParaRPr lang="en-US" dirty="0"/>
          </a:p>
          <a:p>
            <a:r>
              <a:rPr lang="en-US" dirty="0"/>
              <a:t>In 1993, Ian Murdock created Debian, one of the earliest distributions of Linux that’s still in use. The Debian project was very much in the spirit of Linux and GNU, the first distribution that was open for every developer and user to contribute their work. Ubuntu is based on Debian. Debian is a very stable distribution. They make changes rarely and only after lots of testing. </a:t>
            </a:r>
          </a:p>
        </p:txBody>
      </p:sp>
      <p:sp>
        <p:nvSpPr>
          <p:cNvPr id="4" name="Slide Number Placeholder 3"/>
          <p:cNvSpPr>
            <a:spLocks noGrp="1"/>
          </p:cNvSpPr>
          <p:nvPr>
            <p:ph type="sldNum" sz="quarter" idx="5"/>
          </p:nvPr>
        </p:nvSpPr>
        <p:spPr/>
        <p:txBody>
          <a:bodyPr/>
          <a:lstStyle/>
          <a:p>
            <a:fld id="{973CCC40-0A7A-4706-8AC0-69195615D02C}" type="slidenum">
              <a:rPr lang="en-US" smtClean="0"/>
              <a:t>26</a:t>
            </a:fld>
            <a:endParaRPr lang="en-US"/>
          </a:p>
        </p:txBody>
      </p:sp>
    </p:spTree>
    <p:extLst>
      <p:ext uri="{BB962C8B-B14F-4D97-AF65-F5344CB8AC3E}">
        <p14:creationId xmlns:p14="http://schemas.microsoft.com/office/powerpoint/2010/main" val="287207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 93, the company Red Hat was founded, and in 1994 they created a commercial Linux distribution called Red Hat Linux. That was later rebranded as Red Hat Commercial Linux and then Red Hat Enterprise Linux, the very first distribution I ever used. Today, Red Hat makes Fedora, a distribution which Linus Torvalds and I both use. Fedora releases new major versions twice a year but does a great job keeping its software up to date in between big releases.</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27</a:t>
            </a:fld>
            <a:endParaRPr lang="en-US"/>
          </a:p>
        </p:txBody>
      </p:sp>
    </p:spTree>
    <p:extLst>
      <p:ext uri="{BB962C8B-B14F-4D97-AF65-F5344CB8AC3E}">
        <p14:creationId xmlns:p14="http://schemas.microsoft.com/office/powerpoint/2010/main" val="2799500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way later in 2002, Judd </a:t>
            </a:r>
            <a:r>
              <a:rPr lang="en-US" dirty="0" err="1"/>
              <a:t>Vinet</a:t>
            </a:r>
            <a:r>
              <a:rPr lang="en-US" dirty="0"/>
              <a:t> created a distribution called Arch Linux. Arch is the last of the three biggest distributions in heavy use for desktop Linux today. It follows a rolling release cycle, meaning they don’t do discrete versions. Every package is updated when its updates are ready, instead of waiting for a big release. This means Arch tends to have the latest, bleeding edge software.</a:t>
            </a:r>
          </a:p>
          <a:p>
            <a:endParaRPr lang="en-US" dirty="0"/>
          </a:p>
          <a:p>
            <a:r>
              <a:rPr lang="en-US" dirty="0"/>
              <a:t>There are many other distributions, including the ones used in </a:t>
            </a:r>
            <a:r>
              <a:rPr lang="en-US" dirty="0" err="1"/>
              <a:t>chromebooks</a:t>
            </a:r>
            <a:r>
              <a:rPr lang="en-US" dirty="0"/>
              <a:t> and android phones, but these three are at the heart of nearly every good option for desktop Linux.</a:t>
            </a:r>
          </a:p>
        </p:txBody>
      </p:sp>
      <p:sp>
        <p:nvSpPr>
          <p:cNvPr id="4" name="Slide Number Placeholder 3"/>
          <p:cNvSpPr>
            <a:spLocks noGrp="1"/>
          </p:cNvSpPr>
          <p:nvPr>
            <p:ph type="sldNum" sz="quarter" idx="5"/>
          </p:nvPr>
        </p:nvSpPr>
        <p:spPr/>
        <p:txBody>
          <a:bodyPr/>
          <a:lstStyle/>
          <a:p>
            <a:fld id="{973CCC40-0A7A-4706-8AC0-69195615D02C}" type="slidenum">
              <a:rPr lang="en-US" smtClean="0"/>
              <a:t>28</a:t>
            </a:fld>
            <a:endParaRPr lang="en-US"/>
          </a:p>
        </p:txBody>
      </p:sp>
    </p:spTree>
    <p:extLst>
      <p:ext uri="{BB962C8B-B14F-4D97-AF65-F5344CB8AC3E}">
        <p14:creationId xmlns:p14="http://schemas.microsoft.com/office/powerpoint/2010/main" val="2685103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desktop Linux brings me to the “Why?” part of all this. Why should we care about Linux? If you go to microcenter and buy a computer, it’ll either have a fancy white box with an apple logo on it or it’ll be running windows. Either way, you get a mature, stable, tested operating system that has worked well for millions of people. And if you’re paying that apple tax, you already have a UNIX descendant as your OS. </a:t>
            </a:r>
          </a:p>
        </p:txBody>
      </p:sp>
      <p:sp>
        <p:nvSpPr>
          <p:cNvPr id="4" name="Slide Number Placeholder 3"/>
          <p:cNvSpPr>
            <a:spLocks noGrp="1"/>
          </p:cNvSpPr>
          <p:nvPr>
            <p:ph type="sldNum" sz="quarter" idx="5"/>
          </p:nvPr>
        </p:nvSpPr>
        <p:spPr/>
        <p:txBody>
          <a:bodyPr/>
          <a:lstStyle/>
          <a:p>
            <a:fld id="{973CCC40-0A7A-4706-8AC0-69195615D02C}" type="slidenum">
              <a:rPr lang="en-US" smtClean="0"/>
              <a:t>29</a:t>
            </a:fld>
            <a:endParaRPr lang="en-US"/>
          </a:p>
        </p:txBody>
      </p:sp>
    </p:spTree>
    <p:extLst>
      <p:ext uri="{BB962C8B-B14F-4D97-AF65-F5344CB8AC3E}">
        <p14:creationId xmlns:p14="http://schemas.microsoft.com/office/powerpoint/2010/main" val="662702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just kidding you all. You should have seen the look on your faces. Linux isn’t boring or scary. It’s actually cool and fun. Stick around, and I’ll tell you why. Then I’ll tell you what. Then I’ll tell you how.</a:t>
            </a:r>
          </a:p>
        </p:txBody>
      </p:sp>
      <p:sp>
        <p:nvSpPr>
          <p:cNvPr id="4" name="Slide Number Placeholder 3"/>
          <p:cNvSpPr>
            <a:spLocks noGrp="1"/>
          </p:cNvSpPr>
          <p:nvPr>
            <p:ph type="sldNum" sz="quarter" idx="5"/>
          </p:nvPr>
        </p:nvSpPr>
        <p:spPr/>
        <p:txBody>
          <a:bodyPr/>
          <a:lstStyle/>
          <a:p>
            <a:fld id="{973CCC40-0A7A-4706-8AC0-69195615D02C}" type="slidenum">
              <a:rPr lang="en-US" smtClean="0"/>
              <a:t>3</a:t>
            </a:fld>
            <a:endParaRPr lang="en-US"/>
          </a:p>
        </p:txBody>
      </p:sp>
    </p:spTree>
    <p:extLst>
      <p:ext uri="{BB962C8B-B14F-4D97-AF65-F5344CB8AC3E}">
        <p14:creationId xmlns:p14="http://schemas.microsoft.com/office/powerpoint/2010/main" val="990454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don’t have to look very hard to find a lot of unhappiness with windows and mac. People will tell you Windows is full of viruses, and the OS itself is basically spyware. If you open up your start menu on windows 11, you get ads. On windows 10, you get candy crush, a horribly predatory mobile game. The device makers like Lenovo, Dell, and HP have all gotten in trouble for packaging garbage into your windows install. And how many times have you had Edge pushed on you? On the Apple side of the fence, the finder is next to useless, Safari lags behind other browsers, and Apple themselves kneecap their app ecosystem every few years. And macOS still doesn’t know how to run two monitors off of a single port. If you install windows on a mac book pro, you can run two monitors from one thunderbolt port. The hardware supports it. macOS doesn’t.</a:t>
            </a:r>
          </a:p>
          <a:p>
            <a:endParaRPr lang="en-US" dirty="0"/>
          </a:p>
          <a:p>
            <a:r>
              <a:rPr lang="en-US" dirty="0"/>
              <a:t>If you’ve ever looked at desktop Linux in the past, it would be easy to accuse it of being ugly, slow, and incompatible with both your software and your hardware. And I’m with you there! When I was running that Ubuntu VM for work, it was all those things.</a:t>
            </a:r>
          </a:p>
        </p:txBody>
      </p:sp>
      <p:sp>
        <p:nvSpPr>
          <p:cNvPr id="4" name="Slide Number Placeholder 3"/>
          <p:cNvSpPr>
            <a:spLocks noGrp="1"/>
          </p:cNvSpPr>
          <p:nvPr>
            <p:ph type="sldNum" sz="quarter" idx="5"/>
          </p:nvPr>
        </p:nvSpPr>
        <p:spPr/>
        <p:txBody>
          <a:bodyPr/>
          <a:lstStyle/>
          <a:p>
            <a:fld id="{973CCC40-0A7A-4706-8AC0-69195615D02C}" type="slidenum">
              <a:rPr lang="en-US" smtClean="0"/>
              <a:t>30</a:t>
            </a:fld>
            <a:endParaRPr lang="en-US"/>
          </a:p>
        </p:txBody>
      </p:sp>
    </p:spTree>
    <p:extLst>
      <p:ext uri="{BB962C8B-B14F-4D97-AF65-F5344CB8AC3E}">
        <p14:creationId xmlns:p14="http://schemas.microsoft.com/office/powerpoint/2010/main" val="3759791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have another look at Linux today. It’s more customizable, more user friendly, more compatible, and more beautiful than ever. And if you have a problem with it, you don’t have to whine to Microsoft or Apple to fix it. Just roll up your sleeves. </a:t>
            </a:r>
          </a:p>
          <a:p>
            <a:endParaRPr lang="en-US" dirty="0"/>
          </a:p>
          <a:p>
            <a:r>
              <a:rPr lang="en-US" dirty="0"/>
              <a:t>Linux has always been free as in speech and free as in beer. It’s always been incredibly stable, running years without a reboot if necessary. And it’s always had the device drivers built in. Remember that the guy who built GNU did it because of a printer, and you won’t be surprised to hear Linux supports your printer without the CD. Your fancy mouse and keyboard too.</a:t>
            </a:r>
          </a:p>
        </p:txBody>
      </p:sp>
      <p:sp>
        <p:nvSpPr>
          <p:cNvPr id="4" name="Slide Number Placeholder 3"/>
          <p:cNvSpPr>
            <a:spLocks noGrp="1"/>
          </p:cNvSpPr>
          <p:nvPr>
            <p:ph type="sldNum" sz="quarter" idx="5"/>
          </p:nvPr>
        </p:nvSpPr>
        <p:spPr/>
        <p:txBody>
          <a:bodyPr/>
          <a:lstStyle/>
          <a:p>
            <a:fld id="{973CCC40-0A7A-4706-8AC0-69195615D02C}" type="slidenum">
              <a:rPr lang="en-US" smtClean="0"/>
              <a:t>31</a:t>
            </a:fld>
            <a:endParaRPr lang="en-US"/>
          </a:p>
        </p:txBody>
      </p:sp>
    </p:spTree>
    <p:extLst>
      <p:ext uri="{BB962C8B-B14F-4D97-AF65-F5344CB8AC3E}">
        <p14:creationId xmlns:p14="http://schemas.microsoft.com/office/powerpoint/2010/main" val="2727355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Valve, the gaming company who makes Steam, realized a bunch of years ago that if Microsoft closed up their operating system to only use the Microsoft store, Steam would die. So they made a gaming focused distribution of Debian and called in help from Alienware and others to make Linux consoles called Steam Machines. Steam machines and the steam controller flopped. Then so did the Steam Link, a streaming box that let you play games from your PC on your living room TV.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32</a:t>
            </a:fld>
            <a:endParaRPr lang="en-US"/>
          </a:p>
        </p:txBody>
      </p:sp>
    </p:spTree>
    <p:extLst>
      <p:ext uri="{BB962C8B-B14F-4D97-AF65-F5344CB8AC3E}">
        <p14:creationId xmlns:p14="http://schemas.microsoft.com/office/powerpoint/2010/main" val="3704216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Valve never gave up on their dream of being free of Windows. So they poured money and developers into a fork of Wine, a translation layer that lets you run windows on Linux. It’s sort of the opposite of WSL. Today you can run most windows software directly on Linux using Wine. And with that software support, Valve is making the Steam Deck, a handheld gaming device that runs Valve’s own Steam OS, now built on Arch for faster updates.</a:t>
            </a:r>
          </a:p>
        </p:txBody>
      </p:sp>
      <p:sp>
        <p:nvSpPr>
          <p:cNvPr id="4" name="Slide Number Placeholder 3"/>
          <p:cNvSpPr>
            <a:spLocks noGrp="1"/>
          </p:cNvSpPr>
          <p:nvPr>
            <p:ph type="sldNum" sz="quarter" idx="5"/>
          </p:nvPr>
        </p:nvSpPr>
        <p:spPr/>
        <p:txBody>
          <a:bodyPr/>
          <a:lstStyle/>
          <a:p>
            <a:fld id="{973CCC40-0A7A-4706-8AC0-69195615D02C}" type="slidenum">
              <a:rPr lang="en-US" smtClean="0"/>
              <a:t>33</a:t>
            </a:fld>
            <a:endParaRPr lang="en-US"/>
          </a:p>
        </p:txBody>
      </p:sp>
    </p:spTree>
    <p:extLst>
      <p:ext uri="{BB962C8B-B14F-4D97-AF65-F5344CB8AC3E}">
        <p14:creationId xmlns:p14="http://schemas.microsoft.com/office/powerpoint/2010/main" val="1464835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Caleb, you’ve convinced me. I want to try out Linux for myself and see if it’s right for me and my old laptop or desktop, since Cerner doesn’t allow me to replace windows or macOS on my work computer. How do I get started?</a:t>
            </a:r>
          </a:p>
          <a:p>
            <a:endParaRPr lang="en-US" dirty="0"/>
          </a:p>
          <a:p>
            <a:r>
              <a:rPr lang="en-US" dirty="0"/>
              <a:t>First you need to choose a distribution. There are literally hundreds to choose from, but my recommendation is to start with Fedora. Debian based distros like Ubuntu tend to be a bit behind on updates in favor of stability. Arch based distros like </a:t>
            </a:r>
            <a:r>
              <a:rPr lang="en-US" dirty="0" err="1"/>
              <a:t>Manjaro</a:t>
            </a:r>
            <a:r>
              <a:rPr lang="en-US" dirty="0"/>
              <a:t> tend to live too close to the bleeding edge and break frequently.</a:t>
            </a:r>
          </a:p>
          <a:p>
            <a:endParaRPr lang="en-US" dirty="0"/>
          </a:p>
          <a:p>
            <a:r>
              <a:rPr lang="en-US" dirty="0"/>
              <a:t>Fedora is a nice middle ground, with frequent but well tested updates and a big community. Once you’ve picked a distribution, you need to pick a desktop environment. If you like the look and feel of windows, I’d recommend the KDE Plasma spin of Fedora. If you like the look and feel of macOS, or want something different but better, go with the default Fedora workstation, which uses the gnome desktop environment.</a:t>
            </a:r>
          </a:p>
        </p:txBody>
      </p:sp>
      <p:sp>
        <p:nvSpPr>
          <p:cNvPr id="4" name="Slide Number Placeholder 3"/>
          <p:cNvSpPr>
            <a:spLocks noGrp="1"/>
          </p:cNvSpPr>
          <p:nvPr>
            <p:ph type="sldNum" sz="quarter" idx="5"/>
          </p:nvPr>
        </p:nvSpPr>
        <p:spPr/>
        <p:txBody>
          <a:bodyPr/>
          <a:lstStyle/>
          <a:p>
            <a:fld id="{973CCC40-0A7A-4706-8AC0-69195615D02C}" type="slidenum">
              <a:rPr lang="en-US" smtClean="0"/>
              <a:t>34</a:t>
            </a:fld>
            <a:endParaRPr lang="en-US"/>
          </a:p>
        </p:txBody>
      </p:sp>
    </p:spTree>
    <p:extLst>
      <p:ext uri="{BB962C8B-B14F-4D97-AF65-F5344CB8AC3E}">
        <p14:creationId xmlns:p14="http://schemas.microsoft.com/office/powerpoint/2010/main" val="3009205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you’ve picked a distribution, you’ll get a .ISO file. A .iso file is basically the entire contents of a CD or DVD, all zipped up. If you don’t want to accidentally mess anything up, you can try out your new Linux in a virtual machine. If you are coming from a windows machine, VMWare Player is free and works great. If you’re coming from a mac, you’ll have to use VirtualBox. If you want to install Linux either instead of your current OS or alongside it, you’ll need to put your ISO on a flash drive using a free program called </a:t>
            </a:r>
            <a:r>
              <a:rPr lang="en-US" dirty="0" err="1"/>
              <a:t>Balena</a:t>
            </a:r>
            <a:r>
              <a:rPr lang="en-US" dirty="0"/>
              <a:t> Etcher.</a:t>
            </a:r>
          </a:p>
          <a:p>
            <a:endParaRPr lang="en-US" dirty="0"/>
          </a:p>
          <a:p>
            <a:r>
              <a:rPr lang="en-US" dirty="0"/>
              <a:t>Once you have your ISO on a flash drive or loaded into your VM host of choice, you need to boot the system to Linux. This part can be very simple, or it can get complicated, but I’ll include links to helpful guides at the end of this talk. </a:t>
            </a:r>
          </a:p>
          <a:p>
            <a:endParaRPr lang="en-US" dirty="0"/>
          </a:p>
          <a:p>
            <a:r>
              <a:rPr lang="en-US" dirty="0"/>
              <a:t>If it all ends up being too much, you can use distrotest.net to preview a distribution in one click from a browser.</a:t>
            </a:r>
          </a:p>
        </p:txBody>
      </p:sp>
      <p:sp>
        <p:nvSpPr>
          <p:cNvPr id="4" name="Slide Number Placeholder 3"/>
          <p:cNvSpPr>
            <a:spLocks noGrp="1"/>
          </p:cNvSpPr>
          <p:nvPr>
            <p:ph type="sldNum" sz="quarter" idx="5"/>
          </p:nvPr>
        </p:nvSpPr>
        <p:spPr/>
        <p:txBody>
          <a:bodyPr/>
          <a:lstStyle/>
          <a:p>
            <a:fld id="{973CCC40-0A7A-4706-8AC0-69195615D02C}" type="slidenum">
              <a:rPr lang="en-US" smtClean="0"/>
              <a:t>35</a:t>
            </a:fld>
            <a:endParaRPr lang="en-US"/>
          </a:p>
        </p:txBody>
      </p:sp>
    </p:spTree>
    <p:extLst>
      <p:ext uri="{BB962C8B-B14F-4D97-AF65-F5344CB8AC3E}">
        <p14:creationId xmlns:p14="http://schemas.microsoft.com/office/powerpoint/2010/main" val="717278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a little different you’ll notice if you’ve ever re-installed windows is that in Linux, you’re dropped straight into a desktop without being asked to format any drives or even create a user. </a:t>
            </a:r>
          </a:p>
          <a:p>
            <a:endParaRPr lang="en-US" dirty="0"/>
          </a:p>
          <a:p>
            <a:r>
              <a:rPr lang="en-US" dirty="0"/>
              <a:t>Windows install media always thinks you want to install windows and nothing else. Linux is a bit more respectful here. </a:t>
            </a:r>
          </a:p>
          <a:p>
            <a:endParaRPr lang="en-US" dirty="0"/>
          </a:p>
          <a:p>
            <a:r>
              <a:rPr lang="en-US" dirty="0"/>
              <a:t>When you boot your drive, it’ll let you look around a bit before doing any potentially destructive operations. Then when you’re ready, you can click the “install” icon on the desktop and go through with regular installation.</a:t>
            </a:r>
          </a:p>
        </p:txBody>
      </p:sp>
      <p:sp>
        <p:nvSpPr>
          <p:cNvPr id="4" name="Slide Number Placeholder 3"/>
          <p:cNvSpPr>
            <a:spLocks noGrp="1"/>
          </p:cNvSpPr>
          <p:nvPr>
            <p:ph type="sldNum" sz="quarter" idx="5"/>
          </p:nvPr>
        </p:nvSpPr>
        <p:spPr/>
        <p:txBody>
          <a:bodyPr/>
          <a:lstStyle/>
          <a:p>
            <a:fld id="{973CCC40-0A7A-4706-8AC0-69195615D02C}" type="slidenum">
              <a:rPr lang="en-US" smtClean="0"/>
              <a:t>36</a:t>
            </a:fld>
            <a:endParaRPr lang="en-US"/>
          </a:p>
        </p:txBody>
      </p:sp>
    </p:spTree>
    <p:extLst>
      <p:ext uri="{BB962C8B-B14F-4D97-AF65-F5344CB8AC3E}">
        <p14:creationId xmlns:p14="http://schemas.microsoft.com/office/powerpoint/2010/main" val="1577137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that you’ve got a desktop all set up and ready to go, let’s get acquainted with some of the differences between Linux and whatever you’re used to. </a:t>
            </a:r>
          </a:p>
          <a:p>
            <a:endParaRPr lang="en-US" dirty="0"/>
          </a:p>
          <a:p>
            <a:r>
              <a:rPr lang="en-US" dirty="0"/>
              <a:t>First, nearly all software on Linux is free as in beer. If you’re looking for something you used to use on Windows, there’s likely a free, nearly as good alternative. Instead of office, you can use </a:t>
            </a:r>
            <a:r>
              <a:rPr lang="en-US" dirty="0" err="1"/>
              <a:t>OnlyOffice</a:t>
            </a:r>
            <a:r>
              <a:rPr lang="en-US" dirty="0"/>
              <a:t>. Instead of Photoshop, you can use </a:t>
            </a:r>
            <a:r>
              <a:rPr lang="en-US" dirty="0" err="1"/>
              <a:t>Krita</a:t>
            </a:r>
            <a:r>
              <a:rPr lang="en-US" dirty="0"/>
              <a:t> or the GNU image manipulation program, GIMP. Steam and Discord are already here and work great. </a:t>
            </a:r>
          </a:p>
          <a:p>
            <a:endParaRPr lang="en-US" dirty="0"/>
          </a:p>
          <a:p>
            <a:r>
              <a:rPr lang="en-US" dirty="0"/>
              <a:t>To install things on Fedora, use the Software application. It lets you install and uninstall software at the click of a button. It also handles all your updates, including system updates and firmware updates. </a:t>
            </a:r>
          </a:p>
        </p:txBody>
      </p:sp>
      <p:sp>
        <p:nvSpPr>
          <p:cNvPr id="4" name="Slide Number Placeholder 3"/>
          <p:cNvSpPr>
            <a:spLocks noGrp="1"/>
          </p:cNvSpPr>
          <p:nvPr>
            <p:ph type="sldNum" sz="quarter" idx="5"/>
          </p:nvPr>
        </p:nvSpPr>
        <p:spPr/>
        <p:txBody>
          <a:bodyPr/>
          <a:lstStyle/>
          <a:p>
            <a:fld id="{973CCC40-0A7A-4706-8AC0-69195615D02C}" type="slidenum">
              <a:rPr lang="en-US" smtClean="0"/>
              <a:t>37</a:t>
            </a:fld>
            <a:endParaRPr lang="en-US"/>
          </a:p>
        </p:txBody>
      </p:sp>
    </p:spTree>
    <p:extLst>
      <p:ext uri="{BB962C8B-B14F-4D97-AF65-F5344CB8AC3E}">
        <p14:creationId xmlns:p14="http://schemas.microsoft.com/office/powerpoint/2010/main" val="869215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Fedora with KDE Plasma, you should already feel right at home coming from windows. Plasma has a very similar system of buttons on window bars like close, minimize, and maximize. It also a taskbar and applications menu along the bottom, just like windows.</a:t>
            </a:r>
          </a:p>
          <a:p>
            <a:endParaRPr lang="en-US" dirty="0"/>
          </a:p>
          <a:p>
            <a:r>
              <a:rPr lang="en-US" dirty="0"/>
              <a:t>For Fedora with Gnome, your applications live in a launcher very similar to the launchpad on macOS, the home screen on iOS, or the app drawer of android. Just like in windows, you can hit the windows button and start typing to search up an application by name. Just like in all modern OSes, you can swipe three fingers up to find virtual desktops, though these are called workspaces and they have superpowers. You can drag an app from the dock to a workspace to launch it there. You can drag windows between workspaces directly, no need to switch to that workspace first. There are even keyboard shortcuts!</a:t>
            </a:r>
          </a:p>
        </p:txBody>
      </p:sp>
      <p:sp>
        <p:nvSpPr>
          <p:cNvPr id="4" name="Slide Number Placeholder 3"/>
          <p:cNvSpPr>
            <a:spLocks noGrp="1"/>
          </p:cNvSpPr>
          <p:nvPr>
            <p:ph type="sldNum" sz="quarter" idx="5"/>
          </p:nvPr>
        </p:nvSpPr>
        <p:spPr/>
        <p:txBody>
          <a:bodyPr/>
          <a:lstStyle/>
          <a:p>
            <a:fld id="{973CCC40-0A7A-4706-8AC0-69195615D02C}" type="slidenum">
              <a:rPr lang="en-US" smtClean="0"/>
              <a:t>38</a:t>
            </a:fld>
            <a:endParaRPr lang="en-US"/>
          </a:p>
        </p:txBody>
      </p:sp>
    </p:spTree>
    <p:extLst>
      <p:ext uri="{BB962C8B-B14F-4D97-AF65-F5344CB8AC3E}">
        <p14:creationId xmlns:p14="http://schemas.microsoft.com/office/powerpoint/2010/main" val="26972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to look for files, you’ll need to know a little bit about the UNIX style file system.</a:t>
            </a:r>
          </a:p>
          <a:p>
            <a:endParaRPr lang="en-US" dirty="0"/>
          </a:p>
          <a:p>
            <a:r>
              <a:rPr lang="en-US" dirty="0"/>
              <a:t>Linux, unlike windows, uses forward slashes for its directories. That’s a minor change. A more major change is what those folders are called. Many of the folders in Linux have very short names because Linux, and UNIX before it, had to work using a keyboard and often over a slow remote connection. We’ll talk more about terminals and shells in a while, but they’re why these names are all so short.</a:t>
            </a:r>
          </a:p>
          <a:p>
            <a:endParaRPr lang="en-US" dirty="0"/>
          </a:p>
          <a:p>
            <a:r>
              <a:rPr lang="en-US" dirty="0"/>
              <a:t>The first directory is root, or slash. If you think of your files as being in a collection of folders, this is the outermost folder that holds everything.</a:t>
            </a:r>
          </a:p>
        </p:txBody>
      </p:sp>
      <p:sp>
        <p:nvSpPr>
          <p:cNvPr id="4" name="Slide Number Placeholder 3"/>
          <p:cNvSpPr>
            <a:spLocks noGrp="1"/>
          </p:cNvSpPr>
          <p:nvPr>
            <p:ph type="sldNum" sz="quarter" idx="5"/>
          </p:nvPr>
        </p:nvSpPr>
        <p:spPr/>
        <p:txBody>
          <a:bodyPr/>
          <a:lstStyle/>
          <a:p>
            <a:fld id="{973CCC40-0A7A-4706-8AC0-69195615D02C}" type="slidenum">
              <a:rPr lang="en-US" smtClean="0"/>
              <a:t>39</a:t>
            </a:fld>
            <a:endParaRPr lang="en-US"/>
          </a:p>
        </p:txBody>
      </p:sp>
    </p:spTree>
    <p:extLst>
      <p:ext uri="{BB962C8B-B14F-4D97-AF65-F5344CB8AC3E}">
        <p14:creationId xmlns:p14="http://schemas.microsoft.com/office/powerpoint/2010/main" val="2678118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why Me? I’m just some random engineer with a wife and a couple kids. I use a mac book pro for work and a windows computer for gaming. Yeah, I deploy my code to Linux boxes, but they’re so many layers of abstraction away that I probably wouldn’t know if you switched them. </a:t>
            </a:r>
          </a:p>
          <a:p>
            <a:endParaRPr lang="en-US" dirty="0"/>
          </a:p>
          <a:p>
            <a:r>
              <a:rPr lang="en-US" dirty="0"/>
              <a:t>However, I’ve been interested in Linux for a couple of years now, and I’ve been doing my research. I’ve got a laptop that runs Linux, a phone that runs Linux, and if all goes well, I’ll soon have a steam deck that runs Linux.</a:t>
            </a:r>
          </a:p>
        </p:txBody>
      </p:sp>
      <p:sp>
        <p:nvSpPr>
          <p:cNvPr id="4" name="Slide Number Placeholder 3"/>
          <p:cNvSpPr>
            <a:spLocks noGrp="1"/>
          </p:cNvSpPr>
          <p:nvPr>
            <p:ph type="sldNum" sz="quarter" idx="5"/>
          </p:nvPr>
        </p:nvSpPr>
        <p:spPr/>
        <p:txBody>
          <a:bodyPr/>
          <a:lstStyle/>
          <a:p>
            <a:fld id="{973CCC40-0A7A-4706-8AC0-69195615D02C}" type="slidenum">
              <a:rPr lang="en-US" smtClean="0"/>
              <a:t>4</a:t>
            </a:fld>
            <a:endParaRPr lang="en-US"/>
          </a:p>
        </p:txBody>
      </p:sp>
    </p:spTree>
    <p:extLst>
      <p:ext uri="{BB962C8B-B14F-4D97-AF65-F5344CB8AC3E}">
        <p14:creationId xmlns:p14="http://schemas.microsoft.com/office/powerpoint/2010/main" val="2501721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 contains binaries. Binaries are programs. Since this is the top level, most of the binaries here are for the system and can be used by any user. /</a:t>
            </a:r>
            <a:r>
              <a:rPr lang="en-US" dirty="0" err="1"/>
              <a:t>sbin</a:t>
            </a:r>
            <a:r>
              <a:rPr lang="en-US" dirty="0"/>
              <a:t> is the same, but contains binaries that only super users (administrators) can use</a:t>
            </a:r>
          </a:p>
        </p:txBody>
      </p:sp>
      <p:sp>
        <p:nvSpPr>
          <p:cNvPr id="4" name="Slide Number Placeholder 3"/>
          <p:cNvSpPr>
            <a:spLocks noGrp="1"/>
          </p:cNvSpPr>
          <p:nvPr>
            <p:ph type="sldNum" sz="quarter" idx="5"/>
          </p:nvPr>
        </p:nvSpPr>
        <p:spPr/>
        <p:txBody>
          <a:bodyPr/>
          <a:lstStyle/>
          <a:p>
            <a:fld id="{973CCC40-0A7A-4706-8AC0-69195615D02C}" type="slidenum">
              <a:rPr lang="en-US" smtClean="0"/>
              <a:t>40</a:t>
            </a:fld>
            <a:endParaRPr lang="en-US"/>
          </a:p>
        </p:txBody>
      </p:sp>
    </p:spTree>
    <p:extLst>
      <p:ext uri="{BB962C8B-B14F-4D97-AF65-F5344CB8AC3E}">
        <p14:creationId xmlns:p14="http://schemas.microsoft.com/office/powerpoint/2010/main" val="1888241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contains “device” files, which aren’t actually files at all. UNIX decided early on to just pretend that devices connected to your computer were files that it could read from and write to. /dev/null is basically a trash can you can send things to if you want them destroyed. /dev/random contains infinite random numbers.</a:t>
            </a:r>
          </a:p>
        </p:txBody>
      </p:sp>
      <p:sp>
        <p:nvSpPr>
          <p:cNvPr id="4" name="Slide Number Placeholder 3"/>
          <p:cNvSpPr>
            <a:spLocks noGrp="1"/>
          </p:cNvSpPr>
          <p:nvPr>
            <p:ph type="sldNum" sz="quarter" idx="5"/>
          </p:nvPr>
        </p:nvSpPr>
        <p:spPr/>
        <p:txBody>
          <a:bodyPr/>
          <a:lstStyle/>
          <a:p>
            <a:fld id="{973CCC40-0A7A-4706-8AC0-69195615D02C}" type="slidenum">
              <a:rPr lang="en-US" smtClean="0"/>
              <a:t>41</a:t>
            </a:fld>
            <a:endParaRPr lang="en-US"/>
          </a:p>
        </p:txBody>
      </p:sp>
    </p:spTree>
    <p:extLst>
      <p:ext uri="{BB962C8B-B14F-4D97-AF65-F5344CB8AC3E}">
        <p14:creationId xmlns:p14="http://schemas.microsoft.com/office/powerpoint/2010/main" val="1541603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etc</a:t>
            </a:r>
            <a:r>
              <a:rPr lang="en-US" dirty="0"/>
              <a:t> is all the “et cetera” files. In the early days of UNIX, they didn’t have a good place for everything, so they made this for miscellaneous files. Now it’s mostly used for system configuration files. /</a:t>
            </a:r>
            <a:r>
              <a:rPr lang="en-US" dirty="0" err="1"/>
              <a:t>etc</a:t>
            </a:r>
            <a:r>
              <a:rPr lang="en-US" dirty="0"/>
              <a:t>/passwd contains users’ passwords, /</a:t>
            </a:r>
            <a:r>
              <a:rPr lang="en-US" dirty="0" err="1"/>
              <a:t>etc</a:t>
            </a:r>
            <a:r>
              <a:rPr lang="en-US" dirty="0"/>
              <a:t>/hosts lets you override network settings, etc.</a:t>
            </a:r>
          </a:p>
        </p:txBody>
      </p:sp>
      <p:sp>
        <p:nvSpPr>
          <p:cNvPr id="4" name="Slide Number Placeholder 3"/>
          <p:cNvSpPr>
            <a:spLocks noGrp="1"/>
          </p:cNvSpPr>
          <p:nvPr>
            <p:ph type="sldNum" sz="quarter" idx="5"/>
          </p:nvPr>
        </p:nvSpPr>
        <p:spPr/>
        <p:txBody>
          <a:bodyPr/>
          <a:lstStyle/>
          <a:p>
            <a:fld id="{973CCC40-0A7A-4706-8AC0-69195615D02C}" type="slidenum">
              <a:rPr lang="en-US" smtClean="0"/>
              <a:t>42</a:t>
            </a:fld>
            <a:endParaRPr lang="en-US"/>
          </a:p>
        </p:txBody>
      </p:sp>
    </p:spTree>
    <p:extLst>
      <p:ext uri="{BB962C8B-B14F-4D97-AF65-F5344CB8AC3E}">
        <p14:creationId xmlns:p14="http://schemas.microsoft.com/office/powerpoint/2010/main" val="2722754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 is where the heart is. It’s also where your personal files live. This folder is analogous to windows C:\users\caleb folder. Inside it are subfolders for documents, videos, pictures, etc. Unless you’re an administrator, you only get access to your home directory.</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43</a:t>
            </a:fld>
            <a:endParaRPr lang="en-US"/>
          </a:p>
        </p:txBody>
      </p:sp>
    </p:spTree>
    <p:extLst>
      <p:ext uri="{BB962C8B-B14F-4D97-AF65-F5344CB8AC3E}">
        <p14:creationId xmlns:p14="http://schemas.microsoft.com/office/powerpoint/2010/main" val="766706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usr</a:t>
            </a:r>
            <a:r>
              <a:rPr lang="en-US" dirty="0"/>
              <a:t> is where all the “user level but not specific to one person” stuff lives. /</a:t>
            </a:r>
            <a:r>
              <a:rPr lang="en-US" dirty="0" err="1"/>
              <a:t>usr</a:t>
            </a:r>
            <a:r>
              <a:rPr lang="en-US" dirty="0"/>
              <a:t>/bin contains binaries intended for users. /</a:t>
            </a:r>
            <a:r>
              <a:rPr lang="en-US" dirty="0" err="1"/>
              <a:t>usr</a:t>
            </a:r>
            <a:r>
              <a:rPr lang="en-US" dirty="0"/>
              <a:t>/share contains documentation</a:t>
            </a:r>
          </a:p>
          <a:p>
            <a:endParaRPr lang="en-US" dirty="0"/>
          </a:p>
        </p:txBody>
      </p:sp>
      <p:sp>
        <p:nvSpPr>
          <p:cNvPr id="4" name="Slide Number Placeholder 3"/>
          <p:cNvSpPr>
            <a:spLocks noGrp="1"/>
          </p:cNvSpPr>
          <p:nvPr>
            <p:ph type="sldNum" sz="quarter" idx="5"/>
          </p:nvPr>
        </p:nvSpPr>
        <p:spPr/>
        <p:txBody>
          <a:bodyPr/>
          <a:lstStyle/>
          <a:p>
            <a:fld id="{973CCC40-0A7A-4706-8AC0-69195615D02C}" type="slidenum">
              <a:rPr lang="en-US" smtClean="0"/>
              <a:t>44</a:t>
            </a:fld>
            <a:endParaRPr lang="en-US"/>
          </a:p>
        </p:txBody>
      </p:sp>
    </p:spTree>
    <p:extLst>
      <p:ext uri="{BB962C8B-B14F-4D97-AF65-F5344CB8AC3E}">
        <p14:creationId xmlns:p14="http://schemas.microsoft.com/office/powerpoint/2010/main" val="4013862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now for the lightning round!</a:t>
            </a:r>
            <a:br>
              <a:rPr lang="en-US" dirty="0"/>
            </a:br>
            <a:br>
              <a:rPr lang="en-US" dirty="0"/>
            </a:br>
            <a:r>
              <a:rPr lang="en-US" dirty="0"/>
              <a:t>/lib contains shared libraries. These are similar to DLL files in windows.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 contains optional software like you’d get from installing office off of a CD back in the day.</a:t>
            </a:r>
          </a:p>
          <a:p>
            <a:r>
              <a:rPr lang="en-US" dirty="0"/>
              <a:t>/var contains variable data. This is where most programs store logs, caches, and similar files.</a:t>
            </a:r>
          </a:p>
          <a:p>
            <a:r>
              <a:rPr lang="en-US" dirty="0"/>
              <a:t>/</a:t>
            </a:r>
            <a:r>
              <a:rPr lang="en-US" dirty="0" err="1"/>
              <a:t>tmp</a:t>
            </a:r>
            <a:r>
              <a:rPr lang="en-US" dirty="0"/>
              <a:t> is temporary files.</a:t>
            </a:r>
          </a:p>
          <a:p>
            <a:r>
              <a:rPr lang="en-US" dirty="0"/>
              <a:t>/</a:t>
            </a:r>
            <a:r>
              <a:rPr lang="en-US" dirty="0" err="1"/>
              <a:t>mnt</a:t>
            </a:r>
            <a:r>
              <a:rPr lang="en-US" dirty="0"/>
              <a:t> and /media are where removable and permanent drives live.</a:t>
            </a:r>
          </a:p>
        </p:txBody>
      </p:sp>
      <p:sp>
        <p:nvSpPr>
          <p:cNvPr id="4" name="Slide Number Placeholder 3"/>
          <p:cNvSpPr>
            <a:spLocks noGrp="1"/>
          </p:cNvSpPr>
          <p:nvPr>
            <p:ph type="sldNum" sz="quarter" idx="5"/>
          </p:nvPr>
        </p:nvSpPr>
        <p:spPr/>
        <p:txBody>
          <a:bodyPr/>
          <a:lstStyle/>
          <a:p>
            <a:fld id="{973CCC40-0A7A-4706-8AC0-69195615D02C}" type="slidenum">
              <a:rPr lang="en-US" smtClean="0"/>
              <a:t>45</a:t>
            </a:fld>
            <a:endParaRPr lang="en-US"/>
          </a:p>
        </p:txBody>
      </p:sp>
    </p:spTree>
    <p:extLst>
      <p:ext uri="{BB962C8B-B14F-4D97-AF65-F5344CB8AC3E}">
        <p14:creationId xmlns:p14="http://schemas.microsoft.com/office/powerpoint/2010/main" val="1209111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it’s time to address the elephant in the room. If you’ve ever tried to use Linux in the past, you may have been turned off from it by all the command line that you absolutely had to know. Need to install a package? </a:t>
            </a:r>
            <a:r>
              <a:rPr lang="en-US" dirty="0" err="1"/>
              <a:t>sudo</a:t>
            </a:r>
            <a:r>
              <a:rPr lang="en-US" dirty="0"/>
              <a:t> apt-get install –</a:t>
            </a:r>
            <a:r>
              <a:rPr lang="en-US" dirty="0" err="1"/>
              <a:t>qy</a:t>
            </a:r>
            <a:r>
              <a:rPr lang="en-US" dirty="0"/>
              <a:t> </a:t>
            </a:r>
            <a:r>
              <a:rPr lang="en-US" dirty="0" err="1"/>
              <a:t>somepackage</a:t>
            </a:r>
            <a:r>
              <a:rPr lang="en-US" dirty="0"/>
              <a:t>. Need to change a setting? vim ~/.</a:t>
            </a:r>
            <a:r>
              <a:rPr lang="en-US" dirty="0" err="1"/>
              <a:t>somethingrc</a:t>
            </a:r>
            <a:r>
              <a:rPr lang="en-US" dirty="0"/>
              <a:t>. Hope you learned vim before you came here, or </a:t>
            </a:r>
            <a:r>
              <a:rPr lang="en-US" i="1" dirty="0"/>
              <a:t>you’re never getting out</a:t>
            </a:r>
            <a:r>
              <a:rPr lang="en-US" dirty="0"/>
              <a:t>. </a:t>
            </a:r>
          </a:p>
          <a:p>
            <a:endParaRPr lang="en-US" dirty="0"/>
          </a:p>
          <a:p>
            <a:r>
              <a:rPr lang="en-US" dirty="0"/>
              <a:t>Well, I am pleased to report that this is no longer necessary. Modern Linux distributions have graphical interfaces for installing packages and changing settings. You still can use the command line if you’re more comfortable there, but it’s no longer necessary. You may still see guides that mention it, but documentation is always out of date, even for doing things on windows and </a:t>
            </a:r>
            <a:r>
              <a:rPr lang="en-US" dirty="0" err="1"/>
              <a:t>macintoshes</a:t>
            </a:r>
            <a:r>
              <a:rPr lang="en-US" dirty="0"/>
              <a:t>. In fact, let’s install a package and change a setting. </a:t>
            </a:r>
          </a:p>
        </p:txBody>
      </p:sp>
      <p:sp>
        <p:nvSpPr>
          <p:cNvPr id="4" name="Slide Number Placeholder 3"/>
          <p:cNvSpPr>
            <a:spLocks noGrp="1"/>
          </p:cNvSpPr>
          <p:nvPr>
            <p:ph type="sldNum" sz="quarter" idx="5"/>
          </p:nvPr>
        </p:nvSpPr>
        <p:spPr/>
        <p:txBody>
          <a:bodyPr/>
          <a:lstStyle/>
          <a:p>
            <a:fld id="{973CCC40-0A7A-4706-8AC0-69195615D02C}" type="slidenum">
              <a:rPr lang="en-US" smtClean="0"/>
              <a:t>46</a:t>
            </a:fld>
            <a:endParaRPr lang="en-US"/>
          </a:p>
        </p:txBody>
      </p:sp>
    </p:spTree>
    <p:extLst>
      <p:ext uri="{BB962C8B-B14F-4D97-AF65-F5344CB8AC3E}">
        <p14:creationId xmlns:p14="http://schemas.microsoft.com/office/powerpoint/2010/main" val="1847937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open up software. Then I’m going to search for something I want to install. Let’s say Spotify’s Desktop client. Music is important after all. I click search, and type </a:t>
            </a:r>
            <a:r>
              <a:rPr lang="en-US" dirty="0" err="1"/>
              <a:t>spotify</a:t>
            </a:r>
            <a:r>
              <a:rPr lang="en-US" dirty="0"/>
              <a:t>, it shows up, and I click install. When I click install, it asks for my password, and boom. Installed. </a:t>
            </a:r>
          </a:p>
          <a:p>
            <a:endParaRPr lang="en-US" dirty="0"/>
          </a:p>
          <a:p>
            <a:r>
              <a:rPr lang="en-US" dirty="0"/>
              <a:t>That was really easy! I didn’t even have to sign-in to anything! More importantly, I didn’t go to google to get whoever paid the most for ad space installing viruses on my computer. I got this software from a trusted source, and installing it was one click. No dodgy websites or proving I’m not a robot or waiting 60 seconds.</a:t>
            </a:r>
          </a:p>
        </p:txBody>
      </p:sp>
      <p:sp>
        <p:nvSpPr>
          <p:cNvPr id="4" name="Slide Number Placeholder 3"/>
          <p:cNvSpPr>
            <a:spLocks noGrp="1"/>
          </p:cNvSpPr>
          <p:nvPr>
            <p:ph type="sldNum" sz="quarter" idx="5"/>
          </p:nvPr>
        </p:nvSpPr>
        <p:spPr/>
        <p:txBody>
          <a:bodyPr/>
          <a:lstStyle/>
          <a:p>
            <a:fld id="{973CCC40-0A7A-4706-8AC0-69195615D02C}" type="slidenum">
              <a:rPr lang="en-US" smtClean="0"/>
              <a:t>47</a:t>
            </a:fld>
            <a:endParaRPr lang="en-US"/>
          </a:p>
        </p:txBody>
      </p:sp>
    </p:spTree>
    <p:extLst>
      <p:ext uri="{BB962C8B-B14F-4D97-AF65-F5344CB8AC3E}">
        <p14:creationId xmlns:p14="http://schemas.microsoft.com/office/powerpoint/2010/main" val="528428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let’s change a setting. I think the default mouse pointer speed on every system is way too slow. So, let’s open up settings. Look, here’s a category for mouse and touchpad. And here’s the setting. And let’s turn off this unnatural scrolling while we’re in here. </a:t>
            </a:r>
          </a:p>
          <a:p>
            <a:endParaRPr lang="en-US" dirty="0"/>
          </a:p>
          <a:p>
            <a:r>
              <a:rPr lang="en-US" dirty="0"/>
              <a:t>If you’ll permit me a little rant, there is nothing natural about natural scrolling. On a mouse, when you move your finger away from you on the scroll wheel, you go up. When you pull it toward you, you go down. If you were to place your mouse on the screen, up the screen scrolling goes up, down the screen scrolling goes down. Trackpads should work the same way. Touchscreens are the only thing that should work the opposite way. On a touch screen, I’m grabbing the actual document, not the scroll bar. </a:t>
            </a:r>
          </a:p>
          <a:p>
            <a:endParaRPr lang="en-US" dirty="0"/>
          </a:p>
          <a:p>
            <a:r>
              <a:rPr lang="en-US" dirty="0"/>
              <a:t>Okay, rant over. Back to the command line.</a:t>
            </a:r>
          </a:p>
        </p:txBody>
      </p:sp>
      <p:sp>
        <p:nvSpPr>
          <p:cNvPr id="4" name="Slide Number Placeholder 3"/>
          <p:cNvSpPr>
            <a:spLocks noGrp="1"/>
          </p:cNvSpPr>
          <p:nvPr>
            <p:ph type="sldNum" sz="quarter" idx="5"/>
          </p:nvPr>
        </p:nvSpPr>
        <p:spPr/>
        <p:txBody>
          <a:bodyPr/>
          <a:lstStyle/>
          <a:p>
            <a:fld id="{973CCC40-0A7A-4706-8AC0-69195615D02C}" type="slidenum">
              <a:rPr lang="en-US" smtClean="0"/>
              <a:t>48</a:t>
            </a:fld>
            <a:endParaRPr lang="en-US"/>
          </a:p>
        </p:txBody>
      </p:sp>
    </p:spTree>
    <p:extLst>
      <p:ext uri="{BB962C8B-B14F-4D97-AF65-F5344CB8AC3E}">
        <p14:creationId xmlns:p14="http://schemas.microsoft.com/office/powerpoint/2010/main" val="4171964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command line on Linux is kind of like driving a manual car. It comes from the past, it’s very powerful, but you have to do everything. Back in the early days of computing, computers were too expensive for everyone to get their own. Instead, computers were split into a big computing part called a mainframe, and a little screen that remotely connected to it called a terminal. The software that ran on the mainframe and displayed a command prompt to the screen was called a shell. It was called a shell because it was the outermost layer of the operating system, the part designed to interact with users.</a:t>
            </a:r>
          </a:p>
        </p:txBody>
      </p:sp>
      <p:sp>
        <p:nvSpPr>
          <p:cNvPr id="4" name="Slide Number Placeholder 3"/>
          <p:cNvSpPr>
            <a:spLocks noGrp="1"/>
          </p:cNvSpPr>
          <p:nvPr>
            <p:ph type="sldNum" sz="quarter" idx="5"/>
          </p:nvPr>
        </p:nvSpPr>
        <p:spPr/>
        <p:txBody>
          <a:bodyPr/>
          <a:lstStyle/>
          <a:p>
            <a:fld id="{973CCC40-0A7A-4706-8AC0-69195615D02C}" type="slidenum">
              <a:rPr lang="en-US" smtClean="0"/>
              <a:t>49</a:t>
            </a:fld>
            <a:endParaRPr lang="en-US"/>
          </a:p>
        </p:txBody>
      </p:sp>
    </p:spTree>
    <p:extLst>
      <p:ext uri="{BB962C8B-B14F-4D97-AF65-F5344CB8AC3E}">
        <p14:creationId xmlns:p14="http://schemas.microsoft.com/office/powerpoint/2010/main" val="217816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I can tell you about Linux, I need to tell you how I came to it. When I first started at Cerner, I started on an ugly old Lenovo. Windows was the only operating system I’d ever used, except for those weird red hat desktops in the Linux lab at college. I programmed Java using Eclipse, and I worked with some truly awful data transformation and reporting tools. Did I mention I’m in analytics?</a:t>
            </a:r>
          </a:p>
        </p:txBody>
      </p:sp>
      <p:sp>
        <p:nvSpPr>
          <p:cNvPr id="4" name="Slide Number Placeholder 3"/>
          <p:cNvSpPr>
            <a:spLocks noGrp="1"/>
          </p:cNvSpPr>
          <p:nvPr>
            <p:ph type="sldNum" sz="quarter" idx="5"/>
          </p:nvPr>
        </p:nvSpPr>
        <p:spPr/>
        <p:txBody>
          <a:bodyPr/>
          <a:lstStyle/>
          <a:p>
            <a:fld id="{973CCC40-0A7A-4706-8AC0-69195615D02C}" type="slidenum">
              <a:rPr lang="en-US" smtClean="0"/>
              <a:t>5</a:t>
            </a:fld>
            <a:endParaRPr lang="en-US"/>
          </a:p>
        </p:txBody>
      </p:sp>
    </p:spTree>
    <p:extLst>
      <p:ext uri="{BB962C8B-B14F-4D97-AF65-F5344CB8AC3E}">
        <p14:creationId xmlns:p14="http://schemas.microsoft.com/office/powerpoint/2010/main" val="3062669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don’t use mainframes very often because hardware is cheap. You can literally buy a raspberry pi for $10, or a raspberry pi built into a keyboard for $100. Well, if you could find one anyway. </a:t>
            </a:r>
          </a:p>
          <a:p>
            <a:endParaRPr lang="en-US" dirty="0"/>
          </a:p>
          <a:p>
            <a:r>
              <a:rPr lang="en-US" dirty="0"/>
              <a:t>That’s less than a used android phone, and you all have phones, right?!? Since hardware is so cheap, you don’t need to connect to a university’s single giant computer to do your computing anymore. You can do it on your phone or laptop. But the words shell and terminal stuck around. </a:t>
            </a:r>
          </a:p>
          <a:p>
            <a:endParaRPr lang="en-US" dirty="0"/>
          </a:p>
          <a:p>
            <a:r>
              <a:rPr lang="en-US" dirty="0"/>
              <a:t>Today a terminal emulator is a program that hosts a shell. And today a shell is a program that reads user input and does stuff with it. Since it takes in commands line by line, we call it a command line interface.</a:t>
            </a:r>
          </a:p>
        </p:txBody>
      </p:sp>
      <p:sp>
        <p:nvSpPr>
          <p:cNvPr id="4" name="Slide Number Placeholder 3"/>
          <p:cNvSpPr>
            <a:spLocks noGrp="1"/>
          </p:cNvSpPr>
          <p:nvPr>
            <p:ph type="sldNum" sz="quarter" idx="5"/>
          </p:nvPr>
        </p:nvSpPr>
        <p:spPr/>
        <p:txBody>
          <a:bodyPr/>
          <a:lstStyle/>
          <a:p>
            <a:fld id="{973CCC40-0A7A-4706-8AC0-69195615D02C}" type="slidenum">
              <a:rPr lang="en-US" smtClean="0"/>
              <a:t>50</a:t>
            </a:fld>
            <a:endParaRPr lang="en-US"/>
          </a:p>
        </p:txBody>
      </p:sp>
    </p:spTree>
    <p:extLst>
      <p:ext uri="{BB962C8B-B14F-4D97-AF65-F5344CB8AC3E}">
        <p14:creationId xmlns:p14="http://schemas.microsoft.com/office/powerpoint/2010/main" val="2721931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open up a terminal, any terminal on any computer, you’re going to be faced with a prompt. It’s asking you to type a command and hit enter. If you type “help” and hit enter, you’ll get help. If you type “exit” and hit enter, you’ll quit the shell and close the terminal. Everything after those two will be Linux specific, both because the windows shells suck, and because you can get a Linux shell called Bash on windows pretty easily these days.</a:t>
            </a:r>
          </a:p>
          <a:p>
            <a:endParaRPr lang="en-US" dirty="0"/>
          </a:p>
          <a:p>
            <a:r>
              <a:rPr lang="en-US" dirty="0"/>
              <a:t>If you type LS, you’ll get a listing of files and directories in your current directory. </a:t>
            </a:r>
          </a:p>
        </p:txBody>
      </p:sp>
      <p:sp>
        <p:nvSpPr>
          <p:cNvPr id="4" name="Slide Number Placeholder 3"/>
          <p:cNvSpPr>
            <a:spLocks noGrp="1"/>
          </p:cNvSpPr>
          <p:nvPr>
            <p:ph type="sldNum" sz="quarter" idx="5"/>
          </p:nvPr>
        </p:nvSpPr>
        <p:spPr/>
        <p:txBody>
          <a:bodyPr/>
          <a:lstStyle/>
          <a:p>
            <a:fld id="{973CCC40-0A7A-4706-8AC0-69195615D02C}" type="slidenum">
              <a:rPr lang="en-US" smtClean="0"/>
              <a:t>51</a:t>
            </a:fld>
            <a:endParaRPr lang="en-US"/>
          </a:p>
        </p:txBody>
      </p:sp>
    </p:spTree>
    <p:extLst>
      <p:ext uri="{BB962C8B-B14F-4D97-AF65-F5344CB8AC3E}">
        <p14:creationId xmlns:p14="http://schemas.microsoft.com/office/powerpoint/2010/main" val="8428508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directories, you use CD and pass it a directory name as an argument. So cd Documents goes to my documents directory. </a:t>
            </a:r>
          </a:p>
        </p:txBody>
      </p:sp>
      <p:sp>
        <p:nvSpPr>
          <p:cNvPr id="4" name="Slide Number Placeholder 3"/>
          <p:cNvSpPr>
            <a:spLocks noGrp="1"/>
          </p:cNvSpPr>
          <p:nvPr>
            <p:ph type="sldNum" sz="quarter" idx="5"/>
          </p:nvPr>
        </p:nvSpPr>
        <p:spPr/>
        <p:txBody>
          <a:bodyPr/>
          <a:lstStyle/>
          <a:p>
            <a:fld id="{973CCC40-0A7A-4706-8AC0-69195615D02C}" type="slidenum">
              <a:rPr lang="en-US" smtClean="0"/>
              <a:t>52</a:t>
            </a:fld>
            <a:endParaRPr lang="en-US"/>
          </a:p>
        </p:txBody>
      </p:sp>
    </p:spTree>
    <p:extLst>
      <p:ext uri="{BB962C8B-B14F-4D97-AF65-F5344CB8AC3E}">
        <p14:creationId xmlns:p14="http://schemas.microsoft.com/office/powerpoint/2010/main" val="1567948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note that the first word you type is the name of the command and any words after it are called arguments. Shells today are very powerful, both because there are a lot of commands to choose from and because you can send the output of one command as the input to the next one. </a:t>
            </a:r>
          </a:p>
        </p:txBody>
      </p:sp>
      <p:sp>
        <p:nvSpPr>
          <p:cNvPr id="4" name="Slide Number Placeholder 3"/>
          <p:cNvSpPr>
            <a:spLocks noGrp="1"/>
          </p:cNvSpPr>
          <p:nvPr>
            <p:ph type="sldNum" sz="quarter" idx="5"/>
          </p:nvPr>
        </p:nvSpPr>
        <p:spPr/>
        <p:txBody>
          <a:bodyPr/>
          <a:lstStyle/>
          <a:p>
            <a:fld id="{973CCC40-0A7A-4706-8AC0-69195615D02C}" type="slidenum">
              <a:rPr lang="en-US" smtClean="0"/>
              <a:t>53</a:t>
            </a:fld>
            <a:endParaRPr lang="en-US"/>
          </a:p>
        </p:txBody>
      </p:sp>
    </p:spTree>
    <p:extLst>
      <p:ext uri="{BB962C8B-B14F-4D97-AF65-F5344CB8AC3E}">
        <p14:creationId xmlns:p14="http://schemas.microsoft.com/office/powerpoint/2010/main" val="3791478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for example, if you want to copy the output of LS to a cloud pasteboard, you could pipe your LS command to </a:t>
            </a:r>
            <a:r>
              <a:rPr lang="en-US" dirty="0" err="1"/>
              <a:t>fpaste</a:t>
            </a:r>
            <a:r>
              <a:rPr lang="en-US" dirty="0"/>
              <a:t>, fedora’s pasteboard. </a:t>
            </a:r>
          </a:p>
          <a:p>
            <a:endParaRPr lang="en-US" dirty="0"/>
          </a:p>
          <a:p>
            <a:r>
              <a:rPr lang="en-US" dirty="0"/>
              <a:t>You can also redirect output into a file with a greater than symbol. This is useful for example if you’re wanting to download something from the internet using the command line. curl example.org &gt; output.txt</a:t>
            </a:r>
          </a:p>
        </p:txBody>
      </p:sp>
      <p:sp>
        <p:nvSpPr>
          <p:cNvPr id="4" name="Slide Number Placeholder 3"/>
          <p:cNvSpPr>
            <a:spLocks noGrp="1"/>
          </p:cNvSpPr>
          <p:nvPr>
            <p:ph type="sldNum" sz="quarter" idx="5"/>
          </p:nvPr>
        </p:nvSpPr>
        <p:spPr/>
        <p:txBody>
          <a:bodyPr/>
          <a:lstStyle/>
          <a:p>
            <a:fld id="{973CCC40-0A7A-4706-8AC0-69195615D02C}" type="slidenum">
              <a:rPr lang="en-US" smtClean="0"/>
              <a:t>54</a:t>
            </a:fld>
            <a:endParaRPr lang="en-US"/>
          </a:p>
        </p:txBody>
      </p:sp>
    </p:spTree>
    <p:extLst>
      <p:ext uri="{BB962C8B-B14F-4D97-AF65-F5344CB8AC3E}">
        <p14:creationId xmlns:p14="http://schemas.microsoft.com/office/powerpoint/2010/main" val="1665963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lot of information! </a:t>
            </a:r>
          </a:p>
          <a:p>
            <a:endParaRPr lang="en-US" dirty="0"/>
          </a:p>
          <a:p>
            <a:r>
              <a:rPr lang="en-US" dirty="0"/>
              <a:t>Today we talked about my journey with Linux and why it’s important to me and important in general. </a:t>
            </a:r>
          </a:p>
          <a:p>
            <a:r>
              <a:rPr lang="en-US" dirty="0"/>
              <a:t>We talked about what Linux is and how it came to be.</a:t>
            </a:r>
          </a:p>
          <a:p>
            <a:r>
              <a:rPr lang="en-US" dirty="0"/>
              <a:t>And we talked about how you can use Linux yourself and get acquainted with it, including basic tasks like installing software and complex ones like navigating the command line.</a:t>
            </a:r>
          </a:p>
        </p:txBody>
      </p:sp>
      <p:sp>
        <p:nvSpPr>
          <p:cNvPr id="4" name="Slide Number Placeholder 3"/>
          <p:cNvSpPr>
            <a:spLocks noGrp="1"/>
          </p:cNvSpPr>
          <p:nvPr>
            <p:ph type="sldNum" sz="quarter" idx="5"/>
          </p:nvPr>
        </p:nvSpPr>
        <p:spPr/>
        <p:txBody>
          <a:bodyPr/>
          <a:lstStyle/>
          <a:p>
            <a:fld id="{973CCC40-0A7A-4706-8AC0-69195615D02C}" type="slidenum">
              <a:rPr lang="en-US" smtClean="0"/>
              <a:t>55</a:t>
            </a:fld>
            <a:endParaRPr lang="en-US"/>
          </a:p>
        </p:txBody>
      </p:sp>
    </p:spTree>
    <p:extLst>
      <p:ext uri="{BB962C8B-B14F-4D97-AF65-F5344CB8AC3E}">
        <p14:creationId xmlns:p14="http://schemas.microsoft.com/office/powerpoint/2010/main" val="3909761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my talk is finished. We went breadth first and didn’t have time to dive super deep into any of these topics, which is why I’d like to leave you with some suggestions of where to go next.</a:t>
            </a:r>
          </a:p>
          <a:p>
            <a:endParaRPr lang="en-US" dirty="0"/>
          </a:p>
          <a:p>
            <a:r>
              <a:rPr lang="en-US" dirty="0"/>
              <a:t>All my slides will be available on my public github at that first link. </a:t>
            </a:r>
          </a:p>
          <a:p>
            <a:endParaRPr lang="en-US" dirty="0"/>
          </a:p>
          <a:p>
            <a:r>
              <a:rPr lang="en-US" dirty="0"/>
              <a:t>The second link is the video I promised that goes through installing Linux step by step.</a:t>
            </a:r>
          </a:p>
          <a:p>
            <a:endParaRPr lang="en-US" dirty="0"/>
          </a:p>
          <a:p>
            <a:r>
              <a:rPr lang="en-US" dirty="0"/>
              <a:t>The last two links and a flash drive are what you need to get started. Thank you.</a:t>
            </a:r>
          </a:p>
        </p:txBody>
      </p:sp>
      <p:sp>
        <p:nvSpPr>
          <p:cNvPr id="4" name="Slide Number Placeholder 3"/>
          <p:cNvSpPr>
            <a:spLocks noGrp="1"/>
          </p:cNvSpPr>
          <p:nvPr>
            <p:ph type="sldNum" sz="quarter" idx="5"/>
          </p:nvPr>
        </p:nvSpPr>
        <p:spPr/>
        <p:txBody>
          <a:bodyPr/>
          <a:lstStyle/>
          <a:p>
            <a:fld id="{973CCC40-0A7A-4706-8AC0-69195615D02C}" type="slidenum">
              <a:rPr lang="en-US" smtClean="0"/>
              <a:t>56</a:t>
            </a:fld>
            <a:endParaRPr lang="en-US"/>
          </a:p>
        </p:txBody>
      </p:sp>
    </p:spTree>
    <p:extLst>
      <p:ext uri="{BB962C8B-B14F-4D97-AF65-F5344CB8AC3E}">
        <p14:creationId xmlns:p14="http://schemas.microsoft.com/office/powerpoint/2010/main" val="2240174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population health happened, and all the cool kids got macs. Eventually, some ruby programming fell in my lap, and my boss decided I needed a mac. I got a gently used 2012 mac book pro, and let me tell you, what an upgrade. It was faster, had a bigger, brighter, higher resolution screen, more ports, a way better trackpad… it basically outclassed my W520 in every way possible. </a:t>
            </a:r>
          </a:p>
          <a:p>
            <a:endParaRPr lang="en-US" dirty="0"/>
          </a:p>
          <a:p>
            <a:r>
              <a:rPr lang="en-US" dirty="0"/>
              <a:t>Except one… OS ten was different, and not always in good ways. Lose control, take command, they said. Outlook sucked, </a:t>
            </a:r>
            <a:r>
              <a:rPr lang="en-US" dirty="0" err="1"/>
              <a:t>lync</a:t>
            </a:r>
            <a:r>
              <a:rPr lang="en-US" dirty="0"/>
              <a:t> sucked (you all remember </a:t>
            </a:r>
            <a:r>
              <a:rPr lang="en-US" dirty="0" err="1"/>
              <a:t>lync</a:t>
            </a:r>
            <a:r>
              <a:rPr lang="en-US" dirty="0"/>
              <a:t>? *shudder*), even chrome and </a:t>
            </a:r>
            <a:r>
              <a:rPr lang="en-US" dirty="0" err="1"/>
              <a:t>firefox</a:t>
            </a:r>
            <a:r>
              <a:rPr lang="en-US" dirty="0"/>
              <a:t> sucked. There was no good way to maximize things, no easy way to get a calendar popup on the clock (I need my calendar widget, darn it). It was painful to switch. The one saving grace was that the developer tools were miles ahead. Instead of a “</a:t>
            </a:r>
            <a:r>
              <a:rPr lang="en-US" dirty="0" err="1"/>
              <a:t>power”shell</a:t>
            </a:r>
            <a:r>
              <a:rPr lang="en-US" dirty="0"/>
              <a:t> that couldn’t even select text properly, I got to use </a:t>
            </a:r>
            <a:r>
              <a:rPr lang="en-US" dirty="0" err="1"/>
              <a:t>iTerm</a:t>
            </a:r>
            <a:r>
              <a:rPr lang="en-US" dirty="0"/>
              <a:t>, the best terminal on any OS. Instead of eclipse and notepad++, I started using Sublime Text. Instead of windows awful search, I got spotlight, and upgraded it to Alfred. But most importantly, I got used to a keyboard driven workflow.</a:t>
            </a:r>
          </a:p>
        </p:txBody>
      </p:sp>
      <p:sp>
        <p:nvSpPr>
          <p:cNvPr id="4" name="Slide Number Placeholder 3"/>
          <p:cNvSpPr>
            <a:spLocks noGrp="1"/>
          </p:cNvSpPr>
          <p:nvPr>
            <p:ph type="sldNum" sz="quarter" idx="5"/>
          </p:nvPr>
        </p:nvSpPr>
        <p:spPr/>
        <p:txBody>
          <a:bodyPr/>
          <a:lstStyle/>
          <a:p>
            <a:fld id="{973CCC40-0A7A-4706-8AC0-69195615D02C}" type="slidenum">
              <a:rPr lang="en-US" smtClean="0"/>
              <a:t>6</a:t>
            </a:fld>
            <a:endParaRPr lang="en-US"/>
          </a:p>
        </p:txBody>
      </p:sp>
    </p:spTree>
    <p:extLst>
      <p:ext uri="{BB962C8B-B14F-4D97-AF65-F5344CB8AC3E}">
        <p14:creationId xmlns:p14="http://schemas.microsoft.com/office/powerpoint/2010/main" val="2844831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Apple decided that Sir </a:t>
            </a:r>
            <a:r>
              <a:rPr lang="en-US" dirty="0" err="1"/>
              <a:t>Jony</a:t>
            </a:r>
            <a:r>
              <a:rPr lang="en-US" dirty="0"/>
              <a:t> </a:t>
            </a:r>
            <a:r>
              <a:rPr lang="en-US" dirty="0" err="1"/>
              <a:t>Ive</a:t>
            </a:r>
            <a:r>
              <a:rPr lang="en-US" dirty="0"/>
              <a:t> was the best designer ever minted and to never question him EVER. The next </a:t>
            </a:r>
            <a:r>
              <a:rPr lang="en-US" dirty="0" err="1"/>
              <a:t>macbook</a:t>
            </a:r>
            <a:r>
              <a:rPr lang="en-US" dirty="0"/>
              <a:t> had an awful keyboard, this awful </a:t>
            </a:r>
            <a:r>
              <a:rPr lang="en-US" dirty="0" err="1"/>
              <a:t>touchbar</a:t>
            </a:r>
            <a:r>
              <a:rPr lang="en-US" dirty="0"/>
              <a:t>, and took away all the good ports, like USB-A and HDMI. This is around the same time that Dell re-privatized their company and started finally investing in R&amp;D and making decent laptops. So I switched back. My dell 5510 had a 4k touchscreen, 2 USB-A ports, 32 GB of RAM, and a discrete graphics card. And the keyboard didn’t suck!</a:t>
            </a:r>
          </a:p>
          <a:p>
            <a:endParaRPr lang="en-US" dirty="0"/>
          </a:p>
          <a:p>
            <a:r>
              <a:rPr lang="en-US" dirty="0"/>
              <a:t>This is also around the time that a lot of our development software became cross platform, so I thought the switch would be easy. But the application I work on, </a:t>
            </a:r>
            <a:r>
              <a:rPr lang="en-US" dirty="0" err="1"/>
              <a:t>HealtheAnalytics</a:t>
            </a:r>
            <a:r>
              <a:rPr lang="en-US" dirty="0"/>
              <a:t>, doesn’t run on windows at all. </a:t>
            </a:r>
          </a:p>
        </p:txBody>
      </p:sp>
      <p:sp>
        <p:nvSpPr>
          <p:cNvPr id="4" name="Slide Number Placeholder 3"/>
          <p:cNvSpPr>
            <a:spLocks noGrp="1"/>
          </p:cNvSpPr>
          <p:nvPr>
            <p:ph type="sldNum" sz="quarter" idx="5"/>
          </p:nvPr>
        </p:nvSpPr>
        <p:spPr/>
        <p:txBody>
          <a:bodyPr/>
          <a:lstStyle/>
          <a:p>
            <a:fld id="{973CCC40-0A7A-4706-8AC0-69195615D02C}" type="slidenum">
              <a:rPr lang="en-US" smtClean="0"/>
              <a:t>7</a:t>
            </a:fld>
            <a:endParaRPr lang="en-US"/>
          </a:p>
        </p:txBody>
      </p:sp>
    </p:spTree>
    <p:extLst>
      <p:ext uri="{BB962C8B-B14F-4D97-AF65-F5344CB8AC3E}">
        <p14:creationId xmlns:p14="http://schemas.microsoft.com/office/powerpoint/2010/main" val="24994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added a VM. A popular choice back then was a Linux distribution called Ubuntu. I ran it in VirtualBox, which wasn’t as good as VMware, but the low low cost of free was too hard to pass up. This was my first time using Oracle software in any serious way, but it was also my first real exposure to Linux.</a:t>
            </a:r>
          </a:p>
          <a:p>
            <a:endParaRPr lang="en-US" dirty="0"/>
          </a:p>
          <a:p>
            <a:r>
              <a:rPr lang="en-US" dirty="0"/>
              <a:t>At that time, Ubuntu to me felt like my mac. I did almost everything in a terminal. There was a menu bar at the top and a dock at the side instead of windows’ combined taskbar. And I still used windows for any “serious business” like email and chat. But VMs are incredibly limiting. It’s hard to use them over multiple screens, for example, so I was limited to terminal </a:t>
            </a:r>
            <a:r>
              <a:rPr lang="en-US" i="1" dirty="0"/>
              <a:t>or</a:t>
            </a:r>
            <a:r>
              <a:rPr lang="en-US" dirty="0"/>
              <a:t> text editor </a:t>
            </a:r>
            <a:r>
              <a:rPr lang="en-US" i="1" dirty="0"/>
              <a:t>or</a:t>
            </a:r>
            <a:r>
              <a:rPr lang="en-US" dirty="0"/>
              <a:t> browser </a:t>
            </a:r>
            <a:r>
              <a:rPr lang="en-US" i="1" dirty="0"/>
              <a:t>or</a:t>
            </a:r>
            <a:r>
              <a:rPr lang="en-US" dirty="0"/>
              <a:t> debugger, maybe two if I was willing to squeeze them side by side. </a:t>
            </a:r>
          </a:p>
        </p:txBody>
      </p:sp>
      <p:sp>
        <p:nvSpPr>
          <p:cNvPr id="4" name="Slide Number Placeholder 3"/>
          <p:cNvSpPr>
            <a:spLocks noGrp="1"/>
          </p:cNvSpPr>
          <p:nvPr>
            <p:ph type="sldNum" sz="quarter" idx="5"/>
          </p:nvPr>
        </p:nvSpPr>
        <p:spPr/>
        <p:txBody>
          <a:bodyPr/>
          <a:lstStyle/>
          <a:p>
            <a:fld id="{973CCC40-0A7A-4706-8AC0-69195615D02C}" type="slidenum">
              <a:rPr lang="en-US" smtClean="0"/>
              <a:t>8</a:t>
            </a:fld>
            <a:endParaRPr lang="en-US"/>
          </a:p>
        </p:txBody>
      </p:sp>
    </p:spTree>
    <p:extLst>
      <p:ext uri="{BB962C8B-B14F-4D97-AF65-F5344CB8AC3E}">
        <p14:creationId xmlns:p14="http://schemas.microsoft.com/office/powerpoint/2010/main" val="1536640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Satya Nadella took over Microsoft, and started really embracing open source. The Windows Subsystem for Linux, or WSL for short, let you do all those terminal things that you need Linux for, but on the windows side. This fixed a lot of my problems, but it also created a lot more. Because Linux and Windows handled files differently, reading the several thousand that make up our ruby application became very slow. And since this magical translation layer was so new, there were a lot of bugs. Bugs that caused…</a:t>
            </a:r>
          </a:p>
        </p:txBody>
      </p:sp>
      <p:sp>
        <p:nvSpPr>
          <p:cNvPr id="4" name="Slide Number Placeholder 3"/>
          <p:cNvSpPr>
            <a:spLocks noGrp="1"/>
          </p:cNvSpPr>
          <p:nvPr>
            <p:ph type="sldNum" sz="quarter" idx="5"/>
          </p:nvPr>
        </p:nvSpPr>
        <p:spPr/>
        <p:txBody>
          <a:bodyPr/>
          <a:lstStyle/>
          <a:p>
            <a:fld id="{973CCC40-0A7A-4706-8AC0-69195615D02C}" type="slidenum">
              <a:rPr lang="en-US" smtClean="0"/>
              <a:t>9</a:t>
            </a:fld>
            <a:endParaRPr lang="en-US"/>
          </a:p>
        </p:txBody>
      </p:sp>
    </p:spTree>
    <p:extLst>
      <p:ext uri="{BB962C8B-B14F-4D97-AF65-F5344CB8AC3E}">
        <p14:creationId xmlns:p14="http://schemas.microsoft.com/office/powerpoint/2010/main" val="2858017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69509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15505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110481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684743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280906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291481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611616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030567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714678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463557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33860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769827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4417787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739006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D6FF4-8009-4E18-A4AA-BDB485FEF06C}" type="datetimeFigureOut">
              <a:rPr lang="en-US" smtClean="0"/>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925476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7200"/>
            </a:lvl1pPr>
          </a:lstStyle>
          <a:p>
            <a:r>
              <a:rPr lang="en-US" dirty="0"/>
              <a:t>Click to edit Master title style</a:t>
            </a:r>
          </a:p>
        </p:txBody>
      </p:sp>
      <p:sp>
        <p:nvSpPr>
          <p:cNvPr id="3" name="Date Placeholder 2"/>
          <p:cNvSpPr>
            <a:spLocks noGrp="1"/>
          </p:cNvSpPr>
          <p:nvPr>
            <p:ph type="dt" sz="half" idx="10"/>
          </p:nvPr>
        </p:nvSpPr>
        <p:spPr/>
        <p:txBody>
          <a:bodyPr/>
          <a:lstStyle/>
          <a:p>
            <a:fld id="{0CFD6FF4-8009-4E18-A4AA-BDB485FEF06C}" type="datetimeFigureOut">
              <a:rPr lang="en-US" smtClean="0"/>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4228590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D6FF4-8009-4E18-A4AA-BDB485FEF06C}" type="datetimeFigureOut">
              <a:rPr lang="en-US" smtClean="0"/>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946743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806994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835579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457072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858683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D6FF4-8009-4E18-A4AA-BDB485FEF06C}" type="datetimeFigureOut">
              <a:rPr lang="en-US" smtClean="0"/>
              <a:t>6/14/2022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832510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490773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FD6FF4-8009-4E18-A4AA-BDB485FEF06C}" type="datetimeFigureOut">
              <a:rPr lang="en-US" smtClean="0"/>
              <a:t>6/14/2022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182998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FD6FF4-8009-4E18-A4AA-BDB485FEF06C}" type="datetimeFigureOut">
              <a:rPr lang="en-US" smtClean="0"/>
              <a:t>6/14/2022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609426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D6FF4-8009-4E18-A4AA-BDB485FEF06C}" type="datetimeFigureOut">
              <a:rPr lang="en-US" smtClean="0"/>
              <a:t>6/14/2022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3742665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646343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D6FF4-8009-4E18-A4AA-BDB485FEF06C}" type="datetimeFigureOut">
              <a:rPr lang="en-US" smtClean="0"/>
              <a:t>6/14/2022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2D41B6-B1FA-4277-A9CF-74D0C21CB728}" type="slidenum">
              <a:rPr lang="en-US" smtClean="0"/>
              <a:t>‹#›</a:t>
            </a:fld>
            <a:endParaRPr lang="en-US"/>
          </a:p>
        </p:txBody>
      </p:sp>
    </p:spTree>
    <p:extLst>
      <p:ext uri="{BB962C8B-B14F-4D97-AF65-F5344CB8AC3E}">
        <p14:creationId xmlns:p14="http://schemas.microsoft.com/office/powerpoint/2010/main" val="2053128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CFD6FF4-8009-4E18-A4AA-BDB485FEF06C}" type="datetimeFigureOut">
              <a:rPr lang="en-US" smtClean="0"/>
              <a:t>6/14/2022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22D41B6-B1FA-4277-A9CF-74D0C21CB728}" type="slidenum">
              <a:rPr lang="en-US" smtClean="0"/>
              <a:t>‹#›</a:t>
            </a:fld>
            <a:endParaRPr lang="en-US"/>
          </a:p>
        </p:txBody>
      </p:sp>
    </p:spTree>
    <p:extLst>
      <p:ext uri="{BB962C8B-B14F-4D97-AF65-F5344CB8AC3E}">
        <p14:creationId xmlns:p14="http://schemas.microsoft.com/office/powerpoint/2010/main" val="3617334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D6FF4-8009-4E18-A4AA-BDB485FEF06C}" type="datetimeFigureOut">
              <a:rPr lang="en-US" smtClean="0"/>
              <a:t>6/14/2022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2D41B6-B1FA-4277-A9CF-74D0C21CB728}" type="slidenum">
              <a:rPr lang="en-US" smtClean="0"/>
              <a:t>‹#›</a:t>
            </a:fld>
            <a:endParaRPr lang="en-US"/>
          </a:p>
        </p:txBody>
      </p:sp>
    </p:spTree>
    <p:extLst>
      <p:ext uri="{BB962C8B-B14F-4D97-AF65-F5344CB8AC3E}">
        <p14:creationId xmlns:p14="http://schemas.microsoft.com/office/powerpoint/2010/main" val="105051765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3.xml"/><Relationship Id="rId5" Type="http://schemas.openxmlformats.org/officeDocument/2006/relationships/image" Target="../media/image17.jp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3.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46.jp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hyperlink" Target="https://getfedora.org/en/workstation/download/" TargetMode="Externa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lebmeyer/linux-slides" TargetMode="External"/><Relationship Id="rId2" Type="http://schemas.openxmlformats.org/officeDocument/2006/relationships/notesSlide" Target="../notesSlides/notesSlide56.xml"/><Relationship Id="rId1" Type="http://schemas.openxmlformats.org/officeDocument/2006/relationships/slideLayout" Target="../slideLayouts/slideLayout23.xml"/><Relationship Id="rId5" Type="http://schemas.openxmlformats.org/officeDocument/2006/relationships/image" Target="../media/image67.jpg"/><Relationship Id="rId4" Type="http://schemas.openxmlformats.org/officeDocument/2006/relationships/hyperlink" Target="https://www.youtube.com/watch?v=_Ua-d9OeUO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84E03DA-B800-46E1-AF36-59DF74A4B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7A9900B-CB87-464C-884A-B15D70B64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Title 3">
            <a:extLst>
              <a:ext uri="{FF2B5EF4-FFF2-40B4-BE49-F238E27FC236}">
                <a16:creationId xmlns:a16="http://schemas.microsoft.com/office/drawing/2014/main" id="{390179EC-435B-4AA7-9F65-DAB21B6D68FD}"/>
              </a:ext>
            </a:extLst>
          </p:cNvPr>
          <p:cNvSpPr>
            <a:spLocks noGrp="1"/>
          </p:cNvSpPr>
          <p:nvPr>
            <p:ph type="ctrTitle"/>
          </p:nvPr>
        </p:nvSpPr>
        <p:spPr>
          <a:xfrm>
            <a:off x="792482" y="821265"/>
            <a:ext cx="6979918" cy="5222117"/>
          </a:xfrm>
        </p:spPr>
        <p:txBody>
          <a:bodyPr anchor="ctr">
            <a:normAutofit/>
          </a:bodyPr>
          <a:lstStyle/>
          <a:p>
            <a:r>
              <a:rPr lang="en-US" dirty="0">
                <a:latin typeface="Times New Roman" panose="02020603050405020304" pitchFamily="18" charset="0"/>
                <a:cs typeface="Times New Roman" panose="02020603050405020304" pitchFamily="18" charset="0"/>
              </a:rPr>
              <a:t>The Fundamentals of Linux</a:t>
            </a:r>
          </a:p>
        </p:txBody>
      </p:sp>
      <p:sp>
        <p:nvSpPr>
          <p:cNvPr id="5" name="Subtitle 4">
            <a:extLst>
              <a:ext uri="{FF2B5EF4-FFF2-40B4-BE49-F238E27FC236}">
                <a16:creationId xmlns:a16="http://schemas.microsoft.com/office/drawing/2014/main" id="{00A09D6C-C16A-4167-85F7-BC47325B663B}"/>
              </a:ext>
            </a:extLst>
          </p:cNvPr>
          <p:cNvSpPr>
            <a:spLocks noGrp="1"/>
          </p:cNvSpPr>
          <p:nvPr>
            <p:ph type="subTitle" idx="1"/>
          </p:nvPr>
        </p:nvSpPr>
        <p:spPr>
          <a:xfrm>
            <a:off x="8392885" y="821265"/>
            <a:ext cx="2950028" cy="5222117"/>
          </a:xfrm>
        </p:spPr>
        <p:txBody>
          <a:bodyPr anchor="ctr">
            <a:normAutofit/>
          </a:bodyPr>
          <a:lstStyle/>
          <a:p>
            <a:pPr algn="l"/>
            <a:r>
              <a:rPr lang="en-US" dirty="0">
                <a:latin typeface="Times New Roman" panose="02020603050405020304" pitchFamily="18" charset="0"/>
                <a:cs typeface="Times New Roman" panose="02020603050405020304" pitchFamily="18" charset="0"/>
              </a:rPr>
              <a:t>Caleb Meyer</a:t>
            </a:r>
            <a:endParaRPr lang="en-US">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2095369B-D528-438E-80C9-A093047670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1624"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63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1625"/>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430336" y="4453694"/>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DD0087A9-DA77-4AE6-A092-3E354F5D8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941" b="98680" l="9462" r="89796">
                        <a14:foregroundMark x1="16141" y1="74257" x2="16141" y2="74257"/>
                        <a14:foregroundMark x1="37291" y1="92079" x2="37291" y2="92079"/>
                        <a14:foregroundMark x1="71243" y1="82508" x2="71243" y2="82508"/>
                        <a14:foregroundMark x1="71614" y1="80528" x2="71614" y2="80528"/>
                        <a14:foregroundMark x1="83117" y1="71287" x2="83117" y2="71287"/>
                        <a14:foregroundMark x1="84045" y1="75578" x2="84045" y2="75578"/>
                        <a14:foregroundMark x1="74954" y1="98680" x2="74954" y2="98680"/>
                        <a14:foregroundMark x1="65677" y1="5941" x2="65677" y2="5941"/>
                        <a14:backgroundMark x1="75139" y1="99670" x2="75139" y2="99670"/>
                        <a14:backgroundMark x1="74954" y1="99340" x2="74954" y2="99340"/>
                      </a14:backgroundRemoval>
                    </a14:imgEffect>
                  </a14:imgLayer>
                </a14:imgProps>
              </a:ext>
              <a:ext uri="{28A0092B-C50C-407E-A947-70E740481C1C}">
                <a14:useLocalDpi xmlns:a14="http://schemas.microsoft.com/office/drawing/2010/main" val="0"/>
              </a:ext>
            </a:extLst>
          </a:blip>
          <a:stretch>
            <a:fillRect/>
          </a:stretch>
        </p:blipFill>
        <p:spPr>
          <a:xfrm>
            <a:off x="8946906" y="4531370"/>
            <a:ext cx="1711197" cy="961953"/>
          </a:xfrm>
          <a:prstGeom prst="rect">
            <a:avLst/>
          </a:prstGeom>
        </p:spPr>
      </p:pic>
      <p:pic>
        <p:nvPicPr>
          <p:cNvPr id="8" name="Picture 7" descr="A picture containing qr code&#10;&#10;Description automatically generated">
            <a:extLst>
              <a:ext uri="{FF2B5EF4-FFF2-40B4-BE49-F238E27FC236}">
                <a16:creationId xmlns:a16="http://schemas.microsoft.com/office/drawing/2014/main" id="{DD67780F-F270-4912-BA0C-FB123371EF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703" y="0"/>
            <a:ext cx="10292593" cy="6858000"/>
          </a:xfrm>
          <a:prstGeom prst="rect">
            <a:avLst/>
          </a:prstGeom>
        </p:spPr>
      </p:pic>
    </p:spTree>
    <p:extLst>
      <p:ext uri="{BB962C8B-B14F-4D97-AF65-F5344CB8AC3E}">
        <p14:creationId xmlns:p14="http://schemas.microsoft.com/office/powerpoint/2010/main" val="41647062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4841625"/>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430336" y="4453694"/>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DD0087A9-DA77-4AE6-A092-3E354F5D8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941" b="98680" l="9462" r="89796">
                        <a14:foregroundMark x1="16141" y1="74257" x2="16141" y2="74257"/>
                        <a14:foregroundMark x1="37291" y1="92079" x2="37291" y2="92079"/>
                        <a14:foregroundMark x1="71243" y1="82508" x2="71243" y2="82508"/>
                        <a14:foregroundMark x1="71614" y1="80528" x2="71614" y2="80528"/>
                        <a14:foregroundMark x1="83117" y1="71287" x2="83117" y2="71287"/>
                        <a14:foregroundMark x1="84045" y1="75578" x2="84045" y2="75578"/>
                        <a14:foregroundMark x1="74954" y1="98680" x2="74954" y2="98680"/>
                        <a14:foregroundMark x1="65677" y1="5941" x2="65677" y2="5941"/>
                        <a14:backgroundMark x1="75139" y1="99670" x2="75139" y2="99670"/>
                        <a14:backgroundMark x1="74954" y1="99340" x2="74954" y2="99340"/>
                      </a14:backgroundRemoval>
                    </a14:imgEffect>
                  </a14:imgLayer>
                </a14:imgProps>
              </a:ext>
              <a:ext uri="{28A0092B-C50C-407E-A947-70E740481C1C}">
                <a14:useLocalDpi xmlns:a14="http://schemas.microsoft.com/office/drawing/2010/main" val="0"/>
              </a:ext>
            </a:extLst>
          </a:blip>
          <a:stretch>
            <a:fillRect/>
          </a:stretch>
        </p:blipFill>
        <p:spPr>
          <a:xfrm>
            <a:off x="8946906" y="4531370"/>
            <a:ext cx="1711197" cy="961953"/>
          </a:xfrm>
          <a:prstGeom prst="rect">
            <a:avLst/>
          </a:prstGeom>
        </p:spPr>
      </p:pic>
      <p:pic>
        <p:nvPicPr>
          <p:cNvPr id="6" name="Picture 5" descr="Icon&#10;&#10;Description automatically generated">
            <a:extLst>
              <a:ext uri="{FF2B5EF4-FFF2-40B4-BE49-F238E27FC236}">
                <a16:creationId xmlns:a16="http://schemas.microsoft.com/office/drawing/2014/main" id="{13D4BED5-AF06-4F25-90B8-8035D4DF47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4633" y="4688005"/>
            <a:ext cx="1992361" cy="1992361"/>
          </a:xfrm>
          <a:prstGeom prst="rect">
            <a:avLst/>
          </a:prstGeom>
        </p:spPr>
      </p:pic>
    </p:spTree>
    <p:extLst>
      <p:ext uri="{BB962C8B-B14F-4D97-AF65-F5344CB8AC3E}">
        <p14:creationId xmlns:p14="http://schemas.microsoft.com/office/powerpoint/2010/main" val="319311404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itle 2">
            <a:extLst>
              <a:ext uri="{FF2B5EF4-FFF2-40B4-BE49-F238E27FC236}">
                <a16:creationId xmlns:a16="http://schemas.microsoft.com/office/drawing/2014/main" id="{56A5A2C8-94C2-4178-B936-EBA0F40B199F}"/>
              </a:ext>
            </a:extLst>
          </p:cNvPr>
          <p:cNvSpPr>
            <a:spLocks noGrp="1"/>
          </p:cNvSpPr>
          <p:nvPr>
            <p:ph type="title"/>
          </p:nvPr>
        </p:nvSpPr>
        <p:spPr>
          <a:xfrm>
            <a:off x="1555356" y="2528682"/>
            <a:ext cx="9109277" cy="2310312"/>
          </a:xfrm>
        </p:spPr>
        <p:txBody>
          <a:bodyPr vert="horz" lIns="91440" tIns="45720" rIns="91440" bIns="45720" rtlCol="0" anchor="b">
            <a:noAutofit/>
          </a:bodyPr>
          <a:lstStyle/>
          <a:p>
            <a:pPr algn="ctr"/>
            <a:r>
              <a:rPr lang="en-US" sz="20900" kern="1200" dirty="0">
                <a:solidFill>
                  <a:schemeClr val="tx2"/>
                </a:solidFill>
                <a:latin typeface="+mj-lt"/>
                <a:ea typeface="+mj-ea"/>
                <a:cs typeface="+mj-cs"/>
              </a:rPr>
              <a:t>Linux</a:t>
            </a:r>
          </a:p>
        </p:txBody>
      </p:sp>
    </p:spTree>
    <p:extLst>
      <p:ext uri="{BB962C8B-B14F-4D97-AF65-F5344CB8AC3E}">
        <p14:creationId xmlns:p14="http://schemas.microsoft.com/office/powerpoint/2010/main" val="335991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4" name="Freeform: Shape 13">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9" name="Freeform: Shape 18">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itle 2">
            <a:extLst>
              <a:ext uri="{FF2B5EF4-FFF2-40B4-BE49-F238E27FC236}">
                <a16:creationId xmlns:a16="http://schemas.microsoft.com/office/drawing/2014/main" id="{56A5A2C8-94C2-4178-B936-EBA0F40B199F}"/>
              </a:ext>
            </a:extLst>
          </p:cNvPr>
          <p:cNvSpPr>
            <a:spLocks noGrp="1"/>
          </p:cNvSpPr>
          <p:nvPr>
            <p:ph type="title"/>
          </p:nvPr>
        </p:nvSpPr>
        <p:spPr>
          <a:xfrm>
            <a:off x="1555356" y="2528682"/>
            <a:ext cx="9109277" cy="2310312"/>
          </a:xfrm>
        </p:spPr>
        <p:txBody>
          <a:bodyPr vert="horz" lIns="91440" tIns="45720" rIns="91440" bIns="45720" rtlCol="0" anchor="b">
            <a:noAutofit/>
          </a:bodyPr>
          <a:lstStyle/>
          <a:p>
            <a:pPr algn="ctr"/>
            <a:r>
              <a:rPr lang="en-US" sz="20900" kern="1200" dirty="0">
                <a:solidFill>
                  <a:schemeClr val="tx2"/>
                </a:solidFill>
                <a:latin typeface="+mj-lt"/>
                <a:ea typeface="+mj-ea"/>
                <a:cs typeface="+mj-cs"/>
              </a:rPr>
              <a:t>Linux?</a:t>
            </a:r>
          </a:p>
        </p:txBody>
      </p:sp>
    </p:spTree>
    <p:extLst>
      <p:ext uri="{BB962C8B-B14F-4D97-AF65-F5344CB8AC3E}">
        <p14:creationId xmlns:p14="http://schemas.microsoft.com/office/powerpoint/2010/main" val="3534787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CC23-64F7-4542-AC07-F114CD899DE8}"/>
              </a:ext>
            </a:extLst>
          </p:cNvPr>
          <p:cNvSpPr>
            <a:spLocks noGrp="1"/>
          </p:cNvSpPr>
          <p:nvPr>
            <p:ph type="title"/>
          </p:nvPr>
        </p:nvSpPr>
        <p:spPr>
          <a:xfrm>
            <a:off x="565244" y="2250198"/>
            <a:ext cx="4873388" cy="2357603"/>
          </a:xfrm>
        </p:spPr>
        <p:txBody>
          <a:bodyPr>
            <a:normAutofit/>
          </a:bodyPr>
          <a:lstStyle/>
          <a:p>
            <a:r>
              <a:rPr lang="en-US" sz="7200" dirty="0"/>
              <a:t>Operating </a:t>
            </a:r>
            <a:br>
              <a:rPr lang="en-US" sz="7200" dirty="0"/>
            </a:br>
            <a:r>
              <a:rPr lang="en-US" sz="7200" dirty="0"/>
              <a:t>Systems</a:t>
            </a:r>
          </a:p>
        </p:txBody>
      </p:sp>
      <p:sp>
        <p:nvSpPr>
          <p:cNvPr id="7" name="Rectangle: Rounded Corners 6">
            <a:extLst>
              <a:ext uri="{FF2B5EF4-FFF2-40B4-BE49-F238E27FC236}">
                <a16:creationId xmlns:a16="http://schemas.microsoft.com/office/drawing/2014/main" id="{957DBFF6-3AE1-4F61-B302-BD10B7B170FE}"/>
              </a:ext>
            </a:extLst>
          </p:cNvPr>
          <p:cNvSpPr/>
          <p:nvPr/>
        </p:nvSpPr>
        <p:spPr>
          <a:xfrm>
            <a:off x="6106236"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Central Processing Unit</a:t>
            </a:r>
          </a:p>
        </p:txBody>
      </p:sp>
      <p:sp>
        <p:nvSpPr>
          <p:cNvPr id="31" name="Rectangle: Rounded Corners 30">
            <a:extLst>
              <a:ext uri="{FF2B5EF4-FFF2-40B4-BE49-F238E27FC236}">
                <a16:creationId xmlns:a16="http://schemas.microsoft.com/office/drawing/2014/main" id="{32E7BD10-C953-4B62-8F2C-57DECCFFD613}"/>
              </a:ext>
            </a:extLst>
          </p:cNvPr>
          <p:cNvSpPr/>
          <p:nvPr/>
        </p:nvSpPr>
        <p:spPr>
          <a:xfrm>
            <a:off x="7252647"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Random</a:t>
            </a:r>
          </a:p>
          <a:p>
            <a:pPr algn="ctr"/>
            <a:r>
              <a:rPr lang="en-US" sz="1200" dirty="0"/>
              <a:t>Access</a:t>
            </a:r>
          </a:p>
          <a:p>
            <a:pPr algn="ctr"/>
            <a:r>
              <a:rPr lang="en-US" sz="1200" dirty="0"/>
              <a:t>Memory</a:t>
            </a:r>
          </a:p>
        </p:txBody>
      </p:sp>
      <p:sp>
        <p:nvSpPr>
          <p:cNvPr id="32" name="Rectangle: Rounded Corners 31">
            <a:extLst>
              <a:ext uri="{FF2B5EF4-FFF2-40B4-BE49-F238E27FC236}">
                <a16:creationId xmlns:a16="http://schemas.microsoft.com/office/drawing/2014/main" id="{BE29C8E7-9262-4C75-A263-98E4071A98DD}"/>
              </a:ext>
            </a:extLst>
          </p:cNvPr>
          <p:cNvSpPr/>
          <p:nvPr/>
        </p:nvSpPr>
        <p:spPr>
          <a:xfrm>
            <a:off x="8399058"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Hard Disk Drives</a:t>
            </a:r>
          </a:p>
        </p:txBody>
      </p:sp>
      <p:sp>
        <p:nvSpPr>
          <p:cNvPr id="33" name="Rectangle: Rounded Corners 32">
            <a:extLst>
              <a:ext uri="{FF2B5EF4-FFF2-40B4-BE49-F238E27FC236}">
                <a16:creationId xmlns:a16="http://schemas.microsoft.com/office/drawing/2014/main" id="{ADC7D98A-CFDC-4CB5-A957-65DE8351E5C6}"/>
              </a:ext>
            </a:extLst>
          </p:cNvPr>
          <p:cNvSpPr/>
          <p:nvPr/>
        </p:nvSpPr>
        <p:spPr>
          <a:xfrm>
            <a:off x="9545469"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Solid State Drives</a:t>
            </a:r>
          </a:p>
        </p:txBody>
      </p:sp>
      <p:sp>
        <p:nvSpPr>
          <p:cNvPr id="34" name="Rectangle: Rounded Corners 33">
            <a:extLst>
              <a:ext uri="{FF2B5EF4-FFF2-40B4-BE49-F238E27FC236}">
                <a16:creationId xmlns:a16="http://schemas.microsoft.com/office/drawing/2014/main" id="{6A0F07B8-5FE6-4AE4-A675-FF0D5D586CC5}"/>
              </a:ext>
            </a:extLst>
          </p:cNvPr>
          <p:cNvSpPr/>
          <p:nvPr/>
        </p:nvSpPr>
        <p:spPr>
          <a:xfrm>
            <a:off x="10691880" y="531580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Peripherals</a:t>
            </a:r>
          </a:p>
        </p:txBody>
      </p:sp>
      <p:sp>
        <p:nvSpPr>
          <p:cNvPr id="35" name="Rectangle: Rounded Corners 34">
            <a:extLst>
              <a:ext uri="{FF2B5EF4-FFF2-40B4-BE49-F238E27FC236}">
                <a16:creationId xmlns:a16="http://schemas.microsoft.com/office/drawing/2014/main" id="{E2ED9891-E86B-4CB2-A46E-436DA897791B}"/>
              </a:ext>
            </a:extLst>
          </p:cNvPr>
          <p:cNvSpPr/>
          <p:nvPr/>
        </p:nvSpPr>
        <p:spPr>
          <a:xfrm>
            <a:off x="6106236" y="3817961"/>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Job Scheduling</a:t>
            </a:r>
          </a:p>
        </p:txBody>
      </p:sp>
      <p:sp>
        <p:nvSpPr>
          <p:cNvPr id="36" name="Rectangle: Rounded Corners 35">
            <a:extLst>
              <a:ext uri="{FF2B5EF4-FFF2-40B4-BE49-F238E27FC236}">
                <a16:creationId xmlns:a16="http://schemas.microsoft.com/office/drawing/2014/main" id="{BAC04E56-1DA2-4C10-9B40-96EA315DAE7D}"/>
              </a:ext>
            </a:extLst>
          </p:cNvPr>
          <p:cNvSpPr/>
          <p:nvPr/>
        </p:nvSpPr>
        <p:spPr>
          <a:xfrm>
            <a:off x="7245823"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Task Monitoring</a:t>
            </a:r>
          </a:p>
        </p:txBody>
      </p:sp>
      <p:sp>
        <p:nvSpPr>
          <p:cNvPr id="37" name="Rectangle: Rounded Corners 36">
            <a:extLst>
              <a:ext uri="{FF2B5EF4-FFF2-40B4-BE49-F238E27FC236}">
                <a16:creationId xmlns:a16="http://schemas.microsoft.com/office/drawing/2014/main" id="{09E86491-8B20-412C-96D1-76FBF3994775}"/>
              </a:ext>
            </a:extLst>
          </p:cNvPr>
          <p:cNvSpPr/>
          <p:nvPr/>
        </p:nvSpPr>
        <p:spPr>
          <a:xfrm>
            <a:off x="8395646"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Device Drivers</a:t>
            </a:r>
          </a:p>
        </p:txBody>
      </p:sp>
      <p:sp>
        <p:nvSpPr>
          <p:cNvPr id="38" name="Rectangle: Rounded Corners 37">
            <a:extLst>
              <a:ext uri="{FF2B5EF4-FFF2-40B4-BE49-F238E27FC236}">
                <a16:creationId xmlns:a16="http://schemas.microsoft.com/office/drawing/2014/main" id="{C25E1D5A-8ADC-48E9-9411-A63ABF58C077}"/>
              </a:ext>
            </a:extLst>
          </p:cNvPr>
          <p:cNvSpPr/>
          <p:nvPr/>
        </p:nvSpPr>
        <p:spPr>
          <a:xfrm>
            <a:off x="9545469"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User Security</a:t>
            </a:r>
          </a:p>
        </p:txBody>
      </p:sp>
      <p:sp>
        <p:nvSpPr>
          <p:cNvPr id="39" name="Rectangle: Rounded Corners 38">
            <a:extLst>
              <a:ext uri="{FF2B5EF4-FFF2-40B4-BE49-F238E27FC236}">
                <a16:creationId xmlns:a16="http://schemas.microsoft.com/office/drawing/2014/main" id="{39D66298-FC66-47CA-86D9-F4D9757D2674}"/>
              </a:ext>
            </a:extLst>
          </p:cNvPr>
          <p:cNvSpPr/>
          <p:nvPr/>
        </p:nvSpPr>
        <p:spPr>
          <a:xfrm>
            <a:off x="6106236"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User Input and Output</a:t>
            </a:r>
          </a:p>
        </p:txBody>
      </p:sp>
      <p:sp>
        <p:nvSpPr>
          <p:cNvPr id="40" name="Rectangle: Rounded Corners 39">
            <a:extLst>
              <a:ext uri="{FF2B5EF4-FFF2-40B4-BE49-F238E27FC236}">
                <a16:creationId xmlns:a16="http://schemas.microsoft.com/office/drawing/2014/main" id="{D3A44A3C-D1D8-47D3-9B95-7F3B1478C8C7}"/>
              </a:ext>
            </a:extLst>
          </p:cNvPr>
          <p:cNvSpPr/>
          <p:nvPr/>
        </p:nvSpPr>
        <p:spPr>
          <a:xfrm>
            <a:off x="7252647"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Printer &amp;</a:t>
            </a:r>
          </a:p>
          <a:p>
            <a:pPr algn="ctr"/>
            <a:r>
              <a:rPr lang="en-US" sz="1200" dirty="0"/>
              <a:t>Scanner</a:t>
            </a:r>
          </a:p>
        </p:txBody>
      </p:sp>
      <p:sp>
        <p:nvSpPr>
          <p:cNvPr id="41" name="Rectangle: Rounded Corners 40">
            <a:extLst>
              <a:ext uri="{FF2B5EF4-FFF2-40B4-BE49-F238E27FC236}">
                <a16:creationId xmlns:a16="http://schemas.microsoft.com/office/drawing/2014/main" id="{AA55AFBA-2232-4854-8B1E-781B918165B2}"/>
              </a:ext>
            </a:extLst>
          </p:cNvPr>
          <p:cNvSpPr/>
          <p:nvPr/>
        </p:nvSpPr>
        <p:spPr>
          <a:xfrm>
            <a:off x="8399058"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Adapter</a:t>
            </a:r>
          </a:p>
        </p:txBody>
      </p:sp>
      <p:sp>
        <p:nvSpPr>
          <p:cNvPr id="42" name="Rectangle: Rounded Corners 41">
            <a:extLst>
              <a:ext uri="{FF2B5EF4-FFF2-40B4-BE49-F238E27FC236}">
                <a16:creationId xmlns:a16="http://schemas.microsoft.com/office/drawing/2014/main" id="{F2911DA4-C868-431F-8B12-51E1E156AF0C}"/>
              </a:ext>
            </a:extLst>
          </p:cNvPr>
          <p:cNvSpPr/>
          <p:nvPr/>
        </p:nvSpPr>
        <p:spPr>
          <a:xfrm>
            <a:off x="9545469"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Wireless Adapter</a:t>
            </a:r>
          </a:p>
        </p:txBody>
      </p:sp>
      <p:sp>
        <p:nvSpPr>
          <p:cNvPr id="43" name="Rectangle: Rounded Corners 42">
            <a:extLst>
              <a:ext uri="{FF2B5EF4-FFF2-40B4-BE49-F238E27FC236}">
                <a16:creationId xmlns:a16="http://schemas.microsoft.com/office/drawing/2014/main" id="{E532D559-151B-4442-8C20-F7563CDF6060}"/>
              </a:ext>
            </a:extLst>
          </p:cNvPr>
          <p:cNvSpPr/>
          <p:nvPr/>
        </p:nvSpPr>
        <p:spPr>
          <a:xfrm>
            <a:off x="10691880" y="4647062"/>
            <a:ext cx="1044054" cy="5459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Display</a:t>
            </a:r>
          </a:p>
        </p:txBody>
      </p:sp>
      <p:sp>
        <p:nvSpPr>
          <p:cNvPr id="44" name="Rectangle: Rounded Corners 43">
            <a:extLst>
              <a:ext uri="{FF2B5EF4-FFF2-40B4-BE49-F238E27FC236}">
                <a16:creationId xmlns:a16="http://schemas.microsoft.com/office/drawing/2014/main" id="{D04E418B-BAB7-4537-B0F2-AAADECCDB140}"/>
              </a:ext>
            </a:extLst>
          </p:cNvPr>
          <p:cNvSpPr/>
          <p:nvPr/>
        </p:nvSpPr>
        <p:spPr>
          <a:xfrm>
            <a:off x="10691880" y="381796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File System</a:t>
            </a:r>
          </a:p>
        </p:txBody>
      </p:sp>
      <p:sp>
        <p:nvSpPr>
          <p:cNvPr id="45" name="Rectangle: Rounded Corners 44">
            <a:extLst>
              <a:ext uri="{FF2B5EF4-FFF2-40B4-BE49-F238E27FC236}">
                <a16:creationId xmlns:a16="http://schemas.microsoft.com/office/drawing/2014/main" id="{A5E00796-6086-4351-8EBB-82EFE0D77057}"/>
              </a:ext>
            </a:extLst>
          </p:cNvPr>
          <p:cNvSpPr/>
          <p:nvPr/>
        </p:nvSpPr>
        <p:spPr>
          <a:xfrm>
            <a:off x="10691880" y="314922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File Permissions</a:t>
            </a:r>
          </a:p>
        </p:txBody>
      </p:sp>
      <p:sp>
        <p:nvSpPr>
          <p:cNvPr id="46" name="Rectangle: Rounded Corners 45">
            <a:extLst>
              <a:ext uri="{FF2B5EF4-FFF2-40B4-BE49-F238E27FC236}">
                <a16:creationId xmlns:a16="http://schemas.microsoft.com/office/drawing/2014/main" id="{EF4FFE0D-AA9A-4F58-AEB1-89081B1A6AA7}"/>
              </a:ext>
            </a:extLst>
          </p:cNvPr>
          <p:cNvSpPr/>
          <p:nvPr/>
        </p:nvSpPr>
        <p:spPr>
          <a:xfrm>
            <a:off x="9545469" y="3149221"/>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Network Security</a:t>
            </a:r>
          </a:p>
        </p:txBody>
      </p:sp>
      <p:sp>
        <p:nvSpPr>
          <p:cNvPr id="47" name="Rectangle: Rounded Corners 46">
            <a:extLst>
              <a:ext uri="{FF2B5EF4-FFF2-40B4-BE49-F238E27FC236}">
                <a16:creationId xmlns:a16="http://schemas.microsoft.com/office/drawing/2014/main" id="{17290975-06B9-4D9E-8F69-27A796A2FD7B}"/>
              </a:ext>
            </a:extLst>
          </p:cNvPr>
          <p:cNvSpPr/>
          <p:nvPr/>
        </p:nvSpPr>
        <p:spPr>
          <a:xfrm>
            <a:off x="8395646" y="3135573"/>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Compositor</a:t>
            </a:r>
          </a:p>
        </p:txBody>
      </p:sp>
      <p:sp>
        <p:nvSpPr>
          <p:cNvPr id="48" name="Rectangle: Rounded Corners 47">
            <a:extLst>
              <a:ext uri="{FF2B5EF4-FFF2-40B4-BE49-F238E27FC236}">
                <a16:creationId xmlns:a16="http://schemas.microsoft.com/office/drawing/2014/main" id="{4DF5A32F-09CC-4C2D-93ED-437E117A4B92}"/>
              </a:ext>
            </a:extLst>
          </p:cNvPr>
          <p:cNvSpPr/>
          <p:nvPr/>
        </p:nvSpPr>
        <p:spPr>
          <a:xfrm>
            <a:off x="7245823" y="3135573"/>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Window Manager</a:t>
            </a:r>
          </a:p>
        </p:txBody>
      </p:sp>
      <p:sp>
        <p:nvSpPr>
          <p:cNvPr id="49" name="Rectangle: Rounded Corners 48">
            <a:extLst>
              <a:ext uri="{FF2B5EF4-FFF2-40B4-BE49-F238E27FC236}">
                <a16:creationId xmlns:a16="http://schemas.microsoft.com/office/drawing/2014/main" id="{68D25B8F-5211-49A1-AD36-4144B58CDFD5}"/>
              </a:ext>
            </a:extLst>
          </p:cNvPr>
          <p:cNvSpPr/>
          <p:nvPr/>
        </p:nvSpPr>
        <p:spPr>
          <a:xfrm>
            <a:off x="6096000" y="3149221"/>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Crash Handler</a:t>
            </a:r>
          </a:p>
        </p:txBody>
      </p:sp>
      <p:sp>
        <p:nvSpPr>
          <p:cNvPr id="50" name="Rectangle: Rounded Corners 49">
            <a:extLst>
              <a:ext uri="{FF2B5EF4-FFF2-40B4-BE49-F238E27FC236}">
                <a16:creationId xmlns:a16="http://schemas.microsoft.com/office/drawing/2014/main" id="{0976BC85-3767-4E35-BD0A-75620E2924B4}"/>
              </a:ext>
            </a:extLst>
          </p:cNvPr>
          <p:cNvSpPr/>
          <p:nvPr/>
        </p:nvSpPr>
        <p:spPr>
          <a:xfrm>
            <a:off x="6109648" y="2480481"/>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Resource Manager</a:t>
            </a:r>
          </a:p>
        </p:txBody>
      </p:sp>
      <p:sp>
        <p:nvSpPr>
          <p:cNvPr id="51" name="Rectangle: Rounded Corners 50">
            <a:extLst>
              <a:ext uri="{FF2B5EF4-FFF2-40B4-BE49-F238E27FC236}">
                <a16:creationId xmlns:a16="http://schemas.microsoft.com/office/drawing/2014/main" id="{2D6237A9-347A-452C-8C3C-084AE998CB8F}"/>
              </a:ext>
            </a:extLst>
          </p:cNvPr>
          <p:cNvSpPr/>
          <p:nvPr/>
        </p:nvSpPr>
        <p:spPr>
          <a:xfrm>
            <a:off x="7252647" y="2466833"/>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Network Protocols</a:t>
            </a:r>
          </a:p>
        </p:txBody>
      </p:sp>
      <p:sp>
        <p:nvSpPr>
          <p:cNvPr id="53" name="Rectangle: Rounded Corners 52">
            <a:extLst>
              <a:ext uri="{FF2B5EF4-FFF2-40B4-BE49-F238E27FC236}">
                <a16:creationId xmlns:a16="http://schemas.microsoft.com/office/drawing/2014/main" id="{779D14C9-BAD1-48FF-977F-F6014FD61119}"/>
              </a:ext>
            </a:extLst>
          </p:cNvPr>
          <p:cNvSpPr/>
          <p:nvPr/>
        </p:nvSpPr>
        <p:spPr>
          <a:xfrm>
            <a:off x="8395646" y="2453185"/>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Audio Processing Engine</a:t>
            </a:r>
          </a:p>
        </p:txBody>
      </p:sp>
      <p:sp>
        <p:nvSpPr>
          <p:cNvPr id="54" name="Rectangle: Rounded Corners 53">
            <a:extLst>
              <a:ext uri="{FF2B5EF4-FFF2-40B4-BE49-F238E27FC236}">
                <a16:creationId xmlns:a16="http://schemas.microsoft.com/office/drawing/2014/main" id="{D3CCE835-DE63-4A4D-B6F5-20FC9E790791}"/>
              </a:ext>
            </a:extLst>
          </p:cNvPr>
          <p:cNvSpPr/>
          <p:nvPr/>
        </p:nvSpPr>
        <p:spPr>
          <a:xfrm>
            <a:off x="9545469" y="2453185"/>
            <a:ext cx="1044054" cy="54591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Shell</a:t>
            </a:r>
          </a:p>
          <a:p>
            <a:pPr algn="ctr"/>
            <a:r>
              <a:rPr lang="en-US" sz="1200" dirty="0" err="1"/>
              <a:t>Builtins</a:t>
            </a:r>
            <a:endParaRPr lang="en-US" sz="1200" dirty="0"/>
          </a:p>
        </p:txBody>
      </p:sp>
      <p:sp>
        <p:nvSpPr>
          <p:cNvPr id="55" name="Rectangle: Rounded Corners 54">
            <a:extLst>
              <a:ext uri="{FF2B5EF4-FFF2-40B4-BE49-F238E27FC236}">
                <a16:creationId xmlns:a16="http://schemas.microsoft.com/office/drawing/2014/main" id="{68632CA5-2674-4AB3-8DE3-E24D2E6F68C2}"/>
              </a:ext>
            </a:extLst>
          </p:cNvPr>
          <p:cNvSpPr/>
          <p:nvPr/>
        </p:nvSpPr>
        <p:spPr>
          <a:xfrm>
            <a:off x="10691880" y="2453185"/>
            <a:ext cx="1044054" cy="5459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Accessibility</a:t>
            </a:r>
          </a:p>
          <a:p>
            <a:pPr algn="ctr"/>
            <a:r>
              <a:rPr lang="en-US" sz="1100" dirty="0"/>
              <a:t>Features</a:t>
            </a:r>
          </a:p>
        </p:txBody>
      </p:sp>
      <p:sp>
        <p:nvSpPr>
          <p:cNvPr id="56" name="Rectangle: Rounded Corners 55">
            <a:extLst>
              <a:ext uri="{FF2B5EF4-FFF2-40B4-BE49-F238E27FC236}">
                <a16:creationId xmlns:a16="http://schemas.microsoft.com/office/drawing/2014/main" id="{29003DDC-B4CE-46B9-BA9E-BFCEEDB3476E}"/>
              </a:ext>
            </a:extLst>
          </p:cNvPr>
          <p:cNvSpPr/>
          <p:nvPr/>
        </p:nvSpPr>
        <p:spPr>
          <a:xfrm>
            <a:off x="6096000"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Email</a:t>
            </a:r>
          </a:p>
        </p:txBody>
      </p:sp>
      <p:sp>
        <p:nvSpPr>
          <p:cNvPr id="57" name="Rectangle: Rounded Corners 56">
            <a:extLst>
              <a:ext uri="{FF2B5EF4-FFF2-40B4-BE49-F238E27FC236}">
                <a16:creationId xmlns:a16="http://schemas.microsoft.com/office/drawing/2014/main" id="{9519D7C9-904F-4E11-9047-997AA82712C3}"/>
              </a:ext>
            </a:extLst>
          </p:cNvPr>
          <p:cNvSpPr/>
          <p:nvPr/>
        </p:nvSpPr>
        <p:spPr>
          <a:xfrm>
            <a:off x="7252647"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Browser</a:t>
            </a:r>
          </a:p>
        </p:txBody>
      </p:sp>
      <p:sp>
        <p:nvSpPr>
          <p:cNvPr id="58" name="Rectangle: Rounded Corners 57">
            <a:extLst>
              <a:ext uri="{FF2B5EF4-FFF2-40B4-BE49-F238E27FC236}">
                <a16:creationId xmlns:a16="http://schemas.microsoft.com/office/drawing/2014/main" id="{F059A812-BAB8-447F-B52C-4440071997B4}"/>
              </a:ext>
            </a:extLst>
          </p:cNvPr>
          <p:cNvSpPr/>
          <p:nvPr/>
        </p:nvSpPr>
        <p:spPr>
          <a:xfrm>
            <a:off x="8409294"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Chat Client</a:t>
            </a:r>
          </a:p>
        </p:txBody>
      </p:sp>
      <p:sp>
        <p:nvSpPr>
          <p:cNvPr id="59" name="Rectangle: Rounded Corners 58">
            <a:extLst>
              <a:ext uri="{FF2B5EF4-FFF2-40B4-BE49-F238E27FC236}">
                <a16:creationId xmlns:a16="http://schemas.microsoft.com/office/drawing/2014/main" id="{4650DCDA-4D96-4B60-8C26-AEE7BC2FC0B6}"/>
              </a:ext>
            </a:extLst>
          </p:cNvPr>
          <p:cNvSpPr/>
          <p:nvPr/>
        </p:nvSpPr>
        <p:spPr>
          <a:xfrm>
            <a:off x="9565941"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Text Editor</a:t>
            </a:r>
          </a:p>
        </p:txBody>
      </p:sp>
      <p:sp>
        <p:nvSpPr>
          <p:cNvPr id="60" name="Rectangle: Rounded Corners 59">
            <a:extLst>
              <a:ext uri="{FF2B5EF4-FFF2-40B4-BE49-F238E27FC236}">
                <a16:creationId xmlns:a16="http://schemas.microsoft.com/office/drawing/2014/main" id="{A2DD82AF-397B-4423-867C-8291953A04A5}"/>
              </a:ext>
            </a:extLst>
          </p:cNvPr>
          <p:cNvSpPr/>
          <p:nvPr/>
        </p:nvSpPr>
        <p:spPr>
          <a:xfrm>
            <a:off x="10722588" y="165138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t>Integrated Development Environment</a:t>
            </a:r>
          </a:p>
        </p:txBody>
      </p:sp>
      <p:sp>
        <p:nvSpPr>
          <p:cNvPr id="61" name="Rectangle: Rounded Corners 60">
            <a:extLst>
              <a:ext uri="{FF2B5EF4-FFF2-40B4-BE49-F238E27FC236}">
                <a16:creationId xmlns:a16="http://schemas.microsoft.com/office/drawing/2014/main" id="{B49E6CFB-63E5-4C27-BBFC-7C0BAEC5D928}"/>
              </a:ext>
            </a:extLst>
          </p:cNvPr>
          <p:cNvSpPr/>
          <p:nvPr/>
        </p:nvSpPr>
        <p:spPr>
          <a:xfrm>
            <a:off x="6096000" y="98264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Games</a:t>
            </a:r>
          </a:p>
        </p:txBody>
      </p:sp>
      <p:sp>
        <p:nvSpPr>
          <p:cNvPr id="62" name="Rectangle: Rounded Corners 61">
            <a:extLst>
              <a:ext uri="{FF2B5EF4-FFF2-40B4-BE49-F238E27FC236}">
                <a16:creationId xmlns:a16="http://schemas.microsoft.com/office/drawing/2014/main" id="{15587187-D52D-47C1-89F7-FD042AA8C5CA}"/>
              </a:ext>
            </a:extLst>
          </p:cNvPr>
          <p:cNvSpPr/>
          <p:nvPr/>
        </p:nvSpPr>
        <p:spPr>
          <a:xfrm>
            <a:off x="7252647" y="98264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Terminal</a:t>
            </a:r>
          </a:p>
        </p:txBody>
      </p:sp>
      <p:sp>
        <p:nvSpPr>
          <p:cNvPr id="63" name="Rectangle: Rounded Corners 62">
            <a:extLst>
              <a:ext uri="{FF2B5EF4-FFF2-40B4-BE49-F238E27FC236}">
                <a16:creationId xmlns:a16="http://schemas.microsoft.com/office/drawing/2014/main" id="{7C0BB3E1-5F40-47D6-A1A9-193E7F6E3E3C}"/>
              </a:ext>
            </a:extLst>
          </p:cNvPr>
          <p:cNvSpPr/>
          <p:nvPr/>
        </p:nvSpPr>
        <p:spPr>
          <a:xfrm>
            <a:off x="8409294" y="982640"/>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File Manager</a:t>
            </a:r>
          </a:p>
        </p:txBody>
      </p:sp>
      <p:sp>
        <p:nvSpPr>
          <p:cNvPr id="64" name="Rectangle: Rounded Corners 63">
            <a:extLst>
              <a:ext uri="{FF2B5EF4-FFF2-40B4-BE49-F238E27FC236}">
                <a16:creationId xmlns:a16="http://schemas.microsoft.com/office/drawing/2014/main" id="{EC13F225-CE67-41EC-BD66-E38FD416B740}"/>
              </a:ext>
            </a:extLst>
          </p:cNvPr>
          <p:cNvSpPr/>
          <p:nvPr/>
        </p:nvSpPr>
        <p:spPr>
          <a:xfrm>
            <a:off x="9565941" y="977523"/>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Calculator</a:t>
            </a:r>
          </a:p>
        </p:txBody>
      </p:sp>
      <p:sp>
        <p:nvSpPr>
          <p:cNvPr id="65" name="Rectangle: Rounded Corners 64">
            <a:extLst>
              <a:ext uri="{FF2B5EF4-FFF2-40B4-BE49-F238E27FC236}">
                <a16:creationId xmlns:a16="http://schemas.microsoft.com/office/drawing/2014/main" id="{58DF4834-8165-4DDE-BA4E-CAA438B8D5B3}"/>
              </a:ext>
            </a:extLst>
          </p:cNvPr>
          <p:cNvSpPr/>
          <p:nvPr/>
        </p:nvSpPr>
        <p:spPr>
          <a:xfrm>
            <a:off x="10722588" y="977523"/>
            <a:ext cx="1044054" cy="54591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Office Software</a:t>
            </a:r>
          </a:p>
        </p:txBody>
      </p:sp>
    </p:spTree>
    <p:extLst>
      <p:ext uri="{BB962C8B-B14F-4D97-AF65-F5344CB8AC3E}">
        <p14:creationId xmlns:p14="http://schemas.microsoft.com/office/powerpoint/2010/main" val="412606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CC23-64F7-4542-AC07-F114CD899DE8}"/>
              </a:ext>
            </a:extLst>
          </p:cNvPr>
          <p:cNvSpPr>
            <a:spLocks noGrp="1"/>
          </p:cNvSpPr>
          <p:nvPr>
            <p:ph type="title"/>
          </p:nvPr>
        </p:nvSpPr>
        <p:spPr>
          <a:xfrm>
            <a:off x="565244" y="2250198"/>
            <a:ext cx="4873388" cy="2357603"/>
          </a:xfrm>
        </p:spPr>
        <p:txBody>
          <a:bodyPr>
            <a:normAutofit/>
          </a:bodyPr>
          <a:lstStyle/>
          <a:p>
            <a:r>
              <a:rPr lang="en-US" sz="7200" dirty="0"/>
              <a:t>Operating </a:t>
            </a:r>
            <a:br>
              <a:rPr lang="en-US" sz="7200" dirty="0"/>
            </a:br>
            <a:r>
              <a:rPr lang="en-US" sz="7200" dirty="0"/>
              <a:t>Systems</a:t>
            </a:r>
          </a:p>
        </p:txBody>
      </p:sp>
      <p:sp>
        <p:nvSpPr>
          <p:cNvPr id="39" name="Rectangle: Rounded Corners 38">
            <a:extLst>
              <a:ext uri="{FF2B5EF4-FFF2-40B4-BE49-F238E27FC236}">
                <a16:creationId xmlns:a16="http://schemas.microsoft.com/office/drawing/2014/main" id="{39D66298-FC66-47CA-86D9-F4D9757D2674}"/>
              </a:ext>
            </a:extLst>
          </p:cNvPr>
          <p:cNvSpPr/>
          <p:nvPr/>
        </p:nvSpPr>
        <p:spPr>
          <a:xfrm>
            <a:off x="6106235" y="4647061"/>
            <a:ext cx="5480713" cy="12282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Hardware</a:t>
            </a:r>
          </a:p>
        </p:txBody>
      </p:sp>
      <p:sp>
        <p:nvSpPr>
          <p:cNvPr id="50" name="Rectangle: Rounded Corners 49">
            <a:extLst>
              <a:ext uri="{FF2B5EF4-FFF2-40B4-BE49-F238E27FC236}">
                <a16:creationId xmlns:a16="http://schemas.microsoft.com/office/drawing/2014/main" id="{0976BC85-3767-4E35-BD0A-75620E2924B4}"/>
              </a:ext>
            </a:extLst>
          </p:cNvPr>
          <p:cNvSpPr/>
          <p:nvPr/>
        </p:nvSpPr>
        <p:spPr>
          <a:xfrm>
            <a:off x="6109648" y="2480481"/>
            <a:ext cx="5626286" cy="1883390"/>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Operating System</a:t>
            </a:r>
          </a:p>
        </p:txBody>
      </p:sp>
      <p:sp>
        <p:nvSpPr>
          <p:cNvPr id="61" name="Rectangle: Rounded Corners 60">
            <a:extLst>
              <a:ext uri="{FF2B5EF4-FFF2-40B4-BE49-F238E27FC236}">
                <a16:creationId xmlns:a16="http://schemas.microsoft.com/office/drawing/2014/main" id="{B49E6CFB-63E5-4C27-BBFC-7C0BAEC5D928}"/>
              </a:ext>
            </a:extLst>
          </p:cNvPr>
          <p:cNvSpPr/>
          <p:nvPr/>
        </p:nvSpPr>
        <p:spPr>
          <a:xfrm>
            <a:off x="6096000" y="982640"/>
            <a:ext cx="5639934" cy="121465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4800" dirty="0"/>
              <a:t>Software</a:t>
            </a:r>
          </a:p>
        </p:txBody>
      </p:sp>
    </p:spTree>
    <p:extLst>
      <p:ext uri="{BB962C8B-B14F-4D97-AF65-F5344CB8AC3E}">
        <p14:creationId xmlns:p14="http://schemas.microsoft.com/office/powerpoint/2010/main" val="1391002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076F-B337-4433-9749-6BB344DC3C17}"/>
              </a:ext>
            </a:extLst>
          </p:cNvPr>
          <p:cNvSpPr>
            <a:spLocks noGrp="1"/>
          </p:cNvSpPr>
          <p:nvPr>
            <p:ph type="title"/>
          </p:nvPr>
        </p:nvSpPr>
        <p:spPr/>
        <p:txBody>
          <a:bodyPr>
            <a:normAutofit/>
          </a:bodyPr>
          <a:lstStyle/>
          <a:p>
            <a:r>
              <a:rPr lang="en-US" sz="7200" dirty="0"/>
              <a:t>History</a:t>
            </a:r>
          </a:p>
        </p:txBody>
      </p:sp>
      <p:pic>
        <p:nvPicPr>
          <p:cNvPr id="3" name="Picture 2" descr="Text, letter&#10;&#10;Description automatically generated">
            <a:extLst>
              <a:ext uri="{FF2B5EF4-FFF2-40B4-BE49-F238E27FC236}">
                <a16:creationId xmlns:a16="http://schemas.microsoft.com/office/drawing/2014/main" id="{F962DE12-949F-4E4B-ABF2-BD2217A274A3}"/>
              </a:ext>
            </a:extLst>
          </p:cNvPr>
          <p:cNvPicPr>
            <a:picLocks noChangeAspect="1"/>
          </p:cNvPicPr>
          <p:nvPr/>
        </p:nvPicPr>
        <p:blipFill rotWithShape="1">
          <a:blip r:embed="rId3">
            <a:extLst>
              <a:ext uri="{28A0092B-C50C-407E-A947-70E740481C1C}">
                <a14:useLocalDpi xmlns:a14="http://schemas.microsoft.com/office/drawing/2010/main" val="0"/>
              </a:ext>
            </a:extLst>
          </a:blip>
          <a:srcRect t="11426" b="11675"/>
          <a:stretch/>
        </p:blipFill>
        <p:spPr>
          <a:xfrm>
            <a:off x="2174744" y="1629695"/>
            <a:ext cx="7842512" cy="4593736"/>
          </a:xfrm>
          <a:prstGeom prst="rect">
            <a:avLst/>
          </a:prstGeom>
        </p:spPr>
      </p:pic>
    </p:spTree>
    <p:extLst>
      <p:ext uri="{BB962C8B-B14F-4D97-AF65-F5344CB8AC3E}">
        <p14:creationId xmlns:p14="http://schemas.microsoft.com/office/powerpoint/2010/main" val="2626365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076F-B337-4433-9749-6BB344DC3C17}"/>
              </a:ext>
            </a:extLst>
          </p:cNvPr>
          <p:cNvSpPr>
            <a:spLocks noGrp="1"/>
          </p:cNvSpPr>
          <p:nvPr>
            <p:ph type="title"/>
          </p:nvPr>
        </p:nvSpPr>
        <p:spPr/>
        <p:txBody>
          <a:bodyPr>
            <a:normAutofit/>
          </a:bodyPr>
          <a:lstStyle/>
          <a:p>
            <a:r>
              <a:rPr lang="en-US" sz="7200" dirty="0"/>
              <a:t>History</a:t>
            </a:r>
          </a:p>
        </p:txBody>
      </p:sp>
      <p:pic>
        <p:nvPicPr>
          <p:cNvPr id="5" name="Picture 4" descr="A picture containing text, indoor, sale&#10;&#10;Description automatically generated">
            <a:extLst>
              <a:ext uri="{FF2B5EF4-FFF2-40B4-BE49-F238E27FC236}">
                <a16:creationId xmlns:a16="http://schemas.microsoft.com/office/drawing/2014/main" id="{BBAF883C-0650-4055-B162-EEDF1A4F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277" y="685800"/>
            <a:ext cx="4122174" cy="4122174"/>
          </a:xfrm>
          <a:prstGeom prst="rect">
            <a:avLst/>
          </a:prstGeom>
        </p:spPr>
      </p:pic>
      <p:sp>
        <p:nvSpPr>
          <p:cNvPr id="6" name="TextBox 5">
            <a:extLst>
              <a:ext uri="{FF2B5EF4-FFF2-40B4-BE49-F238E27FC236}">
                <a16:creationId xmlns:a16="http://schemas.microsoft.com/office/drawing/2014/main" id="{0AF71967-0018-4460-9400-8A24867ECAC1}"/>
              </a:ext>
            </a:extLst>
          </p:cNvPr>
          <p:cNvSpPr txBox="1"/>
          <p:nvPr/>
        </p:nvSpPr>
        <p:spPr>
          <a:xfrm>
            <a:off x="7663015" y="4719484"/>
            <a:ext cx="2772697" cy="923330"/>
          </a:xfrm>
          <a:prstGeom prst="rect">
            <a:avLst/>
          </a:prstGeom>
          <a:noFill/>
        </p:spPr>
        <p:txBody>
          <a:bodyPr wrap="square" rtlCol="0">
            <a:spAutoFit/>
          </a:bodyPr>
          <a:lstStyle/>
          <a:p>
            <a:r>
              <a:rPr lang="en-US" sz="5400" dirty="0"/>
              <a:t>A PDP-7</a:t>
            </a:r>
          </a:p>
        </p:txBody>
      </p:sp>
      <p:pic>
        <p:nvPicPr>
          <p:cNvPr id="8" name="Picture 7" descr="Text&#10;&#10;Description automatically generated">
            <a:extLst>
              <a:ext uri="{FF2B5EF4-FFF2-40B4-BE49-F238E27FC236}">
                <a16:creationId xmlns:a16="http://schemas.microsoft.com/office/drawing/2014/main" id="{196348D3-705E-4BF2-97BA-3B7B336BE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077" y="1690688"/>
            <a:ext cx="3609975" cy="4762500"/>
          </a:xfrm>
          <a:prstGeom prst="rect">
            <a:avLst/>
          </a:prstGeom>
        </p:spPr>
      </p:pic>
    </p:spTree>
    <p:extLst>
      <p:ext uri="{BB962C8B-B14F-4D97-AF65-F5344CB8AC3E}">
        <p14:creationId xmlns:p14="http://schemas.microsoft.com/office/powerpoint/2010/main" val="1196484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7E51-092E-435E-8646-C1B80E824EF0}"/>
              </a:ext>
            </a:extLst>
          </p:cNvPr>
          <p:cNvSpPr>
            <a:spLocks noGrp="1"/>
          </p:cNvSpPr>
          <p:nvPr>
            <p:ph type="title"/>
          </p:nvPr>
        </p:nvSpPr>
        <p:spPr>
          <a:xfrm>
            <a:off x="838199" y="89054"/>
            <a:ext cx="10515600" cy="2407572"/>
          </a:xfrm>
        </p:spPr>
        <p:txBody>
          <a:bodyPr>
            <a:normAutofit/>
          </a:bodyPr>
          <a:lstStyle/>
          <a:p>
            <a:r>
              <a:rPr lang="en-US" sz="7200" dirty="0"/>
              <a:t>Open Source and</a:t>
            </a:r>
            <a:br>
              <a:rPr lang="en-US" sz="7200" dirty="0"/>
            </a:br>
            <a:r>
              <a:rPr lang="en-US" sz="7200" dirty="0"/>
              <a:t>The</a:t>
            </a:r>
          </a:p>
        </p:txBody>
      </p:sp>
      <p:pic>
        <p:nvPicPr>
          <p:cNvPr id="4" name="Picture 3" descr="Logo&#10;&#10;Description automatically generated">
            <a:extLst>
              <a:ext uri="{FF2B5EF4-FFF2-40B4-BE49-F238E27FC236}">
                <a16:creationId xmlns:a16="http://schemas.microsoft.com/office/drawing/2014/main" id="{CCC869B7-DB8A-49C4-B952-8C835AD43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592" y="1292840"/>
            <a:ext cx="7951839" cy="927715"/>
          </a:xfrm>
          <a:prstGeom prst="rect">
            <a:avLst/>
          </a:prstGeom>
        </p:spPr>
      </p:pic>
      <p:pic>
        <p:nvPicPr>
          <p:cNvPr id="6" name="Picture 5" descr="A picture containing text, person, hand&#10;&#10;Description automatically generated">
            <a:extLst>
              <a:ext uri="{FF2B5EF4-FFF2-40B4-BE49-F238E27FC236}">
                <a16:creationId xmlns:a16="http://schemas.microsoft.com/office/drawing/2014/main" id="{2A0EED33-B2F5-4E25-A80A-F08E96D79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482" y="1804169"/>
            <a:ext cx="4827639" cy="4827639"/>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EB913D0-12D1-4BD9-AAAB-87C4B1C17133}"/>
              </a:ext>
            </a:extLst>
          </p:cNvPr>
          <p:cNvPicPr>
            <a:picLocks noChangeAspect="1"/>
          </p:cNvPicPr>
          <p:nvPr/>
        </p:nvPicPr>
        <p:blipFill rotWithShape="1">
          <a:blip r:embed="rId5">
            <a:extLst>
              <a:ext uri="{28A0092B-C50C-407E-A947-70E740481C1C}">
                <a14:useLocalDpi xmlns:a14="http://schemas.microsoft.com/office/drawing/2010/main" val="0"/>
              </a:ext>
            </a:extLst>
          </a:blip>
          <a:srcRect l="788" t="1937" r="1186" b="11725"/>
          <a:stretch/>
        </p:blipFill>
        <p:spPr>
          <a:xfrm>
            <a:off x="656303" y="3222523"/>
            <a:ext cx="7027606" cy="2912807"/>
          </a:xfrm>
          <a:prstGeom prst="rect">
            <a:avLst/>
          </a:prstGeom>
        </p:spPr>
      </p:pic>
    </p:spTree>
    <p:extLst>
      <p:ext uri="{BB962C8B-B14F-4D97-AF65-F5344CB8AC3E}">
        <p14:creationId xmlns:p14="http://schemas.microsoft.com/office/powerpoint/2010/main" val="192952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0D82-8035-45A2-A944-8EB62C3DFA37}"/>
              </a:ext>
            </a:extLst>
          </p:cNvPr>
          <p:cNvSpPr>
            <a:spLocks noGrp="1"/>
          </p:cNvSpPr>
          <p:nvPr>
            <p:ph type="title"/>
          </p:nvPr>
        </p:nvSpPr>
        <p:spPr>
          <a:xfrm>
            <a:off x="454742" y="2361636"/>
            <a:ext cx="5850194" cy="2134727"/>
          </a:xfrm>
        </p:spPr>
        <p:txBody>
          <a:bodyPr/>
          <a:lstStyle/>
          <a:p>
            <a:r>
              <a:rPr lang="en-US" dirty="0"/>
              <a:t>The Creation </a:t>
            </a:r>
            <a:br>
              <a:rPr lang="en-US" dirty="0"/>
            </a:br>
            <a:r>
              <a:rPr lang="en-US" dirty="0"/>
              <a:t>of Linux</a:t>
            </a:r>
          </a:p>
        </p:txBody>
      </p:sp>
      <p:pic>
        <p:nvPicPr>
          <p:cNvPr id="4" name="Picture 3" descr="A person wearing glasses&#10;&#10;Description automatically generated with low confidence">
            <a:extLst>
              <a:ext uri="{FF2B5EF4-FFF2-40B4-BE49-F238E27FC236}">
                <a16:creationId xmlns:a16="http://schemas.microsoft.com/office/drawing/2014/main" id="{35721AFB-7587-4A79-B67C-9659E7550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081" y="390832"/>
            <a:ext cx="4024506" cy="5989963"/>
          </a:xfrm>
          <a:prstGeom prst="rect">
            <a:avLst/>
          </a:prstGeom>
        </p:spPr>
      </p:pic>
    </p:spTree>
    <p:extLst>
      <p:ext uri="{BB962C8B-B14F-4D97-AF65-F5344CB8AC3E}">
        <p14:creationId xmlns:p14="http://schemas.microsoft.com/office/powerpoint/2010/main" val="175734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16FA0A3-3876-4987-A579-65DCC0A42623}"/>
              </a:ext>
            </a:extLst>
          </p:cNvPr>
          <p:cNvSpPr>
            <a:spLocks noGrp="1"/>
          </p:cNvSpPr>
          <p:nvPr>
            <p:ph type="title"/>
          </p:nvPr>
        </p:nvSpPr>
        <p:spPr>
          <a:xfrm>
            <a:off x="683609" y="764372"/>
            <a:ext cx="3173688" cy="5216013"/>
          </a:xfrm>
        </p:spPr>
        <p:txBody>
          <a:bodyPr>
            <a:normAutofit/>
          </a:bodyPr>
          <a:lstStyle/>
          <a:p>
            <a:pPr algn="l"/>
            <a:r>
              <a:rPr lang="en-US" dirty="0">
                <a:latin typeface="Times New Roman" panose="02020603050405020304" pitchFamily="18" charset="0"/>
                <a:cs typeface="Times New Roman" panose="02020603050405020304" pitchFamily="18" charset="0"/>
              </a:rPr>
              <a:t>Agenda</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1E5C41-6573-4BAE-9094-2B33A87B77D7}"/>
              </a:ext>
            </a:extLst>
          </p:cNvPr>
          <p:cNvSpPr>
            <a:spLocks noGrp="1"/>
          </p:cNvSpPr>
          <p:nvPr>
            <p:ph idx="1"/>
          </p:nvPr>
        </p:nvSpPr>
        <p:spPr>
          <a:xfrm>
            <a:off x="4370138" y="764372"/>
            <a:ext cx="7086600" cy="5216013"/>
          </a:xfrm>
        </p:spPr>
        <p:txBody>
          <a:bodyPr anchor="ctr">
            <a:normAutofit/>
          </a:bodyPr>
          <a:lstStyle/>
          <a:p>
            <a:r>
              <a:rPr lang="en-US" sz="2000" dirty="0">
                <a:latin typeface="Times New Roman" panose="02020603050405020304" pitchFamily="18" charset="0"/>
                <a:cs typeface="Times New Roman" panose="02020603050405020304" pitchFamily="18" charset="0"/>
              </a:rPr>
              <a:t>What is Linux?</a:t>
            </a:r>
          </a:p>
          <a:p>
            <a:r>
              <a:rPr lang="en-US" sz="2000" dirty="0">
                <a:latin typeface="Times New Roman" panose="02020603050405020304" pitchFamily="18" charset="0"/>
                <a:cs typeface="Times New Roman" panose="02020603050405020304" pitchFamily="18" charset="0"/>
              </a:rPr>
              <a:t>Read 400 </a:t>
            </a:r>
            <a:r>
              <a:rPr lang="en-US" sz="2000" b="1" dirty="0">
                <a:latin typeface="Times New Roman" panose="02020603050405020304" pitchFamily="18" charset="0"/>
                <a:ea typeface="Cascadia Code" panose="020B0609020000020004" pitchFamily="49" charset="0"/>
                <a:cs typeface="Times New Roman" panose="02020603050405020304" pitchFamily="18" charset="0"/>
              </a:rPr>
              <a:t>man</a:t>
            </a:r>
            <a:r>
              <a:rPr lang="en-US" sz="2000" dirty="0">
                <a:latin typeface="Times New Roman" panose="02020603050405020304" pitchFamily="18" charset="0"/>
                <a:cs typeface="Times New Roman" panose="02020603050405020304" pitchFamily="18" charset="0"/>
              </a:rPr>
              <a:t> pages</a:t>
            </a:r>
          </a:p>
          <a:p>
            <a:r>
              <a:rPr lang="en-US" sz="2000" dirty="0">
                <a:latin typeface="Times New Roman" panose="02020603050405020304" pitchFamily="18" charset="0"/>
                <a:cs typeface="Times New Roman" panose="02020603050405020304" pitchFamily="18" charset="0"/>
              </a:rPr>
              <a:t>Writing your first printer driver</a:t>
            </a:r>
          </a:p>
          <a:p>
            <a:r>
              <a:rPr lang="en-US" sz="2000" dirty="0">
                <a:latin typeface="Times New Roman" panose="02020603050405020304" pitchFamily="18" charset="0"/>
                <a:cs typeface="Times New Roman" panose="02020603050405020304" pitchFamily="18" charset="0"/>
              </a:rPr>
              <a:t>10 flavors of awful C code</a:t>
            </a:r>
          </a:p>
          <a:p>
            <a:r>
              <a:rPr lang="en-US" sz="2000" dirty="0">
                <a:latin typeface="Times New Roman" panose="02020603050405020304" pitchFamily="18" charset="0"/>
                <a:cs typeface="Times New Roman" panose="02020603050405020304" pitchFamily="18" charset="0"/>
              </a:rPr>
              <a:t>Common pitfalls with shell scripting</a:t>
            </a:r>
          </a:p>
          <a:p>
            <a:r>
              <a:rPr lang="en-US" sz="2000" dirty="0">
                <a:latin typeface="Times New Roman" panose="02020603050405020304" pitchFamily="18" charset="0"/>
                <a:cs typeface="Times New Roman" panose="02020603050405020304" pitchFamily="18" charset="0"/>
              </a:rPr>
              <a:t>What to do when Linux crashes</a:t>
            </a:r>
          </a:p>
          <a:p>
            <a:r>
              <a:rPr lang="en-US" sz="2000" dirty="0">
                <a:latin typeface="Times New Roman" panose="02020603050405020304" pitchFamily="18" charset="0"/>
                <a:cs typeface="Times New Roman" panose="02020603050405020304" pitchFamily="18" charset="0"/>
              </a:rPr>
              <a:t>The best way to shave a yak</a:t>
            </a:r>
          </a:p>
          <a:p>
            <a:r>
              <a:rPr lang="en-US" sz="2000" dirty="0">
                <a:latin typeface="Times New Roman" panose="02020603050405020304" pitchFamily="18" charset="0"/>
                <a:cs typeface="Times New Roman" panose="02020603050405020304" pitchFamily="18" charset="0"/>
              </a:rPr>
              <a:t>Linus Torvalds: the man, the myth, the legendary ego</a:t>
            </a:r>
          </a:p>
        </p:txBody>
      </p:sp>
    </p:spTree>
    <p:extLst>
      <p:ext uri="{BB962C8B-B14F-4D97-AF65-F5344CB8AC3E}">
        <p14:creationId xmlns:p14="http://schemas.microsoft.com/office/powerpoint/2010/main" val="1098218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building, person, outdoor, street&#10;&#10;Description automatically generated">
            <a:extLst>
              <a:ext uri="{FF2B5EF4-FFF2-40B4-BE49-F238E27FC236}">
                <a16:creationId xmlns:a16="http://schemas.microsoft.com/office/drawing/2014/main" id="{DDD0B6B6-51D1-4E60-8938-22170C020ECE}"/>
              </a:ext>
            </a:extLst>
          </p:cNvPr>
          <p:cNvPicPr>
            <a:picLocks noChangeAspect="1"/>
          </p:cNvPicPr>
          <p:nvPr/>
        </p:nvPicPr>
        <p:blipFill rotWithShape="1">
          <a:blip r:embed="rId3">
            <a:extLst>
              <a:ext uri="{28A0092B-C50C-407E-A947-70E740481C1C}">
                <a14:useLocalDpi xmlns:a14="http://schemas.microsoft.com/office/drawing/2010/main" val="0"/>
              </a:ext>
            </a:extLst>
          </a:blip>
          <a:srcRect l="19587" r="18569"/>
          <a:stretch/>
        </p:blipFill>
        <p:spPr>
          <a:xfrm>
            <a:off x="7622274" y="380975"/>
            <a:ext cx="4196686" cy="4525396"/>
          </a:xfrm>
          <a:prstGeom prst="rect">
            <a:avLst/>
          </a:prstGeom>
        </p:spPr>
      </p:pic>
      <p:pic>
        <p:nvPicPr>
          <p:cNvPr id="11" name="Picture 10" descr="A picture containing indoor&#10;&#10;Description automatically generated">
            <a:extLst>
              <a:ext uri="{FF2B5EF4-FFF2-40B4-BE49-F238E27FC236}">
                <a16:creationId xmlns:a16="http://schemas.microsoft.com/office/drawing/2014/main" id="{61F16F09-6FFD-42F2-83C2-7A7595FDFB53}"/>
              </a:ext>
            </a:extLst>
          </p:cNvPr>
          <p:cNvPicPr>
            <a:picLocks noChangeAspect="1"/>
          </p:cNvPicPr>
          <p:nvPr/>
        </p:nvPicPr>
        <p:blipFill rotWithShape="1">
          <a:blip r:embed="rId4">
            <a:extLst>
              <a:ext uri="{28A0092B-C50C-407E-A947-70E740481C1C}">
                <a14:useLocalDpi xmlns:a14="http://schemas.microsoft.com/office/drawing/2010/main" val="0"/>
              </a:ext>
            </a:extLst>
          </a:blip>
          <a:srcRect l="22704" r="24668"/>
          <a:stretch/>
        </p:blipFill>
        <p:spPr>
          <a:xfrm>
            <a:off x="525439" y="2241563"/>
            <a:ext cx="3411940" cy="4310631"/>
          </a:xfrm>
          <a:prstGeom prst="rect">
            <a:avLst/>
          </a:prstGeom>
        </p:spPr>
      </p:pic>
      <p:pic>
        <p:nvPicPr>
          <p:cNvPr id="8" name="Content Placeholder 7" descr="Text&#10;&#10;Description automatically generated">
            <a:extLst>
              <a:ext uri="{FF2B5EF4-FFF2-40B4-BE49-F238E27FC236}">
                <a16:creationId xmlns:a16="http://schemas.microsoft.com/office/drawing/2014/main" id="{45FE77D4-567B-4385-9408-DA70A78BCF82}"/>
              </a:ext>
            </a:extLst>
          </p:cNvPr>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3816281" y="544642"/>
            <a:ext cx="4438342" cy="5768717"/>
          </a:xfrm>
        </p:spPr>
      </p:pic>
    </p:spTree>
    <p:extLst>
      <p:ext uri="{BB962C8B-B14F-4D97-AF65-F5344CB8AC3E}">
        <p14:creationId xmlns:p14="http://schemas.microsoft.com/office/powerpoint/2010/main" val="644917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ipart&#10;&#10;Description automatically generated">
            <a:extLst>
              <a:ext uri="{FF2B5EF4-FFF2-40B4-BE49-F238E27FC236}">
                <a16:creationId xmlns:a16="http://schemas.microsoft.com/office/drawing/2014/main" id="{09E7D88A-7222-4EF8-9118-35411C42D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189" y="747966"/>
            <a:ext cx="1418739" cy="1494405"/>
          </a:xfrm>
          <a:prstGeom prst="rect">
            <a:avLst/>
          </a:prstGeom>
        </p:spPr>
      </p:pic>
      <p:pic>
        <p:nvPicPr>
          <p:cNvPr id="6" name="Picture 5" descr="Logo&#10;&#10;Description automatically generated">
            <a:extLst>
              <a:ext uri="{FF2B5EF4-FFF2-40B4-BE49-F238E27FC236}">
                <a16:creationId xmlns:a16="http://schemas.microsoft.com/office/drawing/2014/main" id="{72A274A0-9819-46DD-A0A6-885418D9B7E5}"/>
              </a:ext>
            </a:extLst>
          </p:cNvPr>
          <p:cNvPicPr>
            <a:picLocks noChangeAspect="1"/>
          </p:cNvPicPr>
          <p:nvPr/>
        </p:nvPicPr>
        <p:blipFill rotWithShape="1">
          <a:blip r:embed="rId4">
            <a:extLst>
              <a:ext uri="{28A0092B-C50C-407E-A947-70E740481C1C}">
                <a14:useLocalDpi xmlns:a14="http://schemas.microsoft.com/office/drawing/2010/main" val="0"/>
              </a:ext>
            </a:extLst>
          </a:blip>
          <a:srcRect l="8455" t="20411" r="6992" b="25000"/>
          <a:stretch/>
        </p:blipFill>
        <p:spPr>
          <a:xfrm>
            <a:off x="4877810" y="2566220"/>
            <a:ext cx="7005484" cy="2544097"/>
          </a:xfrm>
          <a:prstGeom prst="rect">
            <a:avLst/>
          </a:prstGeom>
          <a:solidFill>
            <a:schemeClr val="tx1"/>
          </a:solidFill>
        </p:spPr>
      </p:pic>
      <p:pic>
        <p:nvPicPr>
          <p:cNvPr id="8" name="Picture 7" descr="A picture containing computer, electronics, microwave, silver&#10;&#10;Description automatically generated">
            <a:extLst>
              <a:ext uri="{FF2B5EF4-FFF2-40B4-BE49-F238E27FC236}">
                <a16:creationId xmlns:a16="http://schemas.microsoft.com/office/drawing/2014/main" id="{DD87060E-2F91-45A4-87F9-F4EF51BDA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19" y="2797907"/>
            <a:ext cx="3890169" cy="3614615"/>
          </a:xfrm>
          <a:prstGeom prst="rect">
            <a:avLst/>
          </a:prstGeom>
        </p:spPr>
      </p:pic>
      <p:pic>
        <p:nvPicPr>
          <p:cNvPr id="10" name="Picture 9" descr="Qr code&#10;&#10;Description automatically generated">
            <a:extLst>
              <a:ext uri="{FF2B5EF4-FFF2-40B4-BE49-F238E27FC236}">
                <a16:creationId xmlns:a16="http://schemas.microsoft.com/office/drawing/2014/main" id="{93949F75-044E-4321-A419-C0ABB83263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4077" y="2868245"/>
            <a:ext cx="1410677" cy="1410677"/>
          </a:xfrm>
          <a:prstGeom prst="rect">
            <a:avLst/>
          </a:prstGeom>
        </p:spPr>
      </p:pic>
      <p:sp>
        <p:nvSpPr>
          <p:cNvPr id="11" name="Title 1">
            <a:extLst>
              <a:ext uri="{FF2B5EF4-FFF2-40B4-BE49-F238E27FC236}">
                <a16:creationId xmlns:a16="http://schemas.microsoft.com/office/drawing/2014/main" id="{CE418AD1-A11B-478C-BF76-87D4E9C941A3}"/>
              </a:ext>
            </a:extLst>
          </p:cNvPr>
          <p:cNvSpPr>
            <a:spLocks noGrp="1"/>
          </p:cNvSpPr>
          <p:nvPr>
            <p:ph type="title"/>
          </p:nvPr>
        </p:nvSpPr>
        <p:spPr>
          <a:xfrm>
            <a:off x="838200" y="365125"/>
            <a:ext cx="10515600" cy="1325563"/>
          </a:xfrm>
        </p:spPr>
        <p:txBody>
          <a:bodyPr/>
          <a:lstStyle/>
          <a:p>
            <a:r>
              <a:rPr lang="en-US" dirty="0"/>
              <a:t>The Competition</a:t>
            </a:r>
          </a:p>
        </p:txBody>
      </p:sp>
    </p:spTree>
    <p:extLst>
      <p:ext uri="{BB962C8B-B14F-4D97-AF65-F5344CB8AC3E}">
        <p14:creationId xmlns:p14="http://schemas.microsoft.com/office/powerpoint/2010/main" val="2113859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72F7-A66A-45C5-8478-92B25107E626}"/>
              </a:ext>
            </a:extLst>
          </p:cNvPr>
          <p:cNvSpPr>
            <a:spLocks noGrp="1"/>
          </p:cNvSpPr>
          <p:nvPr>
            <p:ph type="title"/>
          </p:nvPr>
        </p:nvSpPr>
        <p:spPr/>
        <p:txBody>
          <a:bodyPr/>
          <a:lstStyle/>
          <a:p>
            <a:r>
              <a:rPr lang="en-US" dirty="0"/>
              <a:t>The Competition</a:t>
            </a:r>
          </a:p>
        </p:txBody>
      </p:sp>
      <p:pic>
        <p:nvPicPr>
          <p:cNvPr id="6" name="Picture 5" descr="A picture containing text&#10;&#10;Description automatically generated">
            <a:extLst>
              <a:ext uri="{FF2B5EF4-FFF2-40B4-BE49-F238E27FC236}">
                <a16:creationId xmlns:a16="http://schemas.microsoft.com/office/drawing/2014/main" id="{BDD72D05-5F3F-41A2-A820-D4244C883592}"/>
              </a:ext>
            </a:extLst>
          </p:cNvPr>
          <p:cNvPicPr>
            <a:picLocks noChangeAspect="1"/>
          </p:cNvPicPr>
          <p:nvPr/>
        </p:nvPicPr>
        <p:blipFill rotWithShape="1">
          <a:blip r:embed="rId3">
            <a:extLst>
              <a:ext uri="{28A0092B-C50C-407E-A947-70E740481C1C}">
                <a14:useLocalDpi xmlns:a14="http://schemas.microsoft.com/office/drawing/2010/main" val="0"/>
              </a:ext>
            </a:extLst>
          </a:blip>
          <a:srcRect t="14301" r="47983" b="7204"/>
          <a:stretch/>
        </p:blipFill>
        <p:spPr>
          <a:xfrm>
            <a:off x="6880861" y="1939412"/>
            <a:ext cx="4472939" cy="3797710"/>
          </a:xfrm>
          <a:prstGeom prst="rect">
            <a:avLst/>
          </a:prstGeom>
        </p:spPr>
      </p:pic>
      <p:pic>
        <p:nvPicPr>
          <p:cNvPr id="8" name="Picture 7" descr="A picture containing electronics, circuit&#10;&#10;Description automatically generated">
            <a:extLst>
              <a:ext uri="{FF2B5EF4-FFF2-40B4-BE49-F238E27FC236}">
                <a16:creationId xmlns:a16="http://schemas.microsoft.com/office/drawing/2014/main" id="{65898935-8920-4F3E-B58C-E6E8517CD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90" y="1939411"/>
            <a:ext cx="5696564" cy="3797709"/>
          </a:xfrm>
          <a:prstGeom prst="rect">
            <a:avLst/>
          </a:prstGeom>
        </p:spPr>
      </p:pic>
      <p:sp>
        <p:nvSpPr>
          <p:cNvPr id="9" name="TextBox 8">
            <a:extLst>
              <a:ext uri="{FF2B5EF4-FFF2-40B4-BE49-F238E27FC236}">
                <a16:creationId xmlns:a16="http://schemas.microsoft.com/office/drawing/2014/main" id="{1DC8380D-76F1-48F0-AE3A-64EA69C86F37}"/>
              </a:ext>
            </a:extLst>
          </p:cNvPr>
          <p:cNvSpPr txBox="1"/>
          <p:nvPr/>
        </p:nvSpPr>
        <p:spPr>
          <a:xfrm>
            <a:off x="781664" y="5846544"/>
            <a:ext cx="5139548" cy="646331"/>
          </a:xfrm>
          <a:prstGeom prst="rect">
            <a:avLst/>
          </a:prstGeom>
          <a:noFill/>
        </p:spPr>
        <p:txBody>
          <a:bodyPr wrap="none" rtlCol="0">
            <a:spAutoFit/>
          </a:bodyPr>
          <a:lstStyle/>
          <a:p>
            <a:r>
              <a:rPr lang="en-US" sz="3600" dirty="0"/>
              <a:t>An Intel 8086 Processor</a:t>
            </a:r>
          </a:p>
        </p:txBody>
      </p:sp>
      <p:sp>
        <p:nvSpPr>
          <p:cNvPr id="10" name="TextBox 9">
            <a:extLst>
              <a:ext uri="{FF2B5EF4-FFF2-40B4-BE49-F238E27FC236}">
                <a16:creationId xmlns:a16="http://schemas.microsoft.com/office/drawing/2014/main" id="{6AADB2A1-17AC-49B1-B395-B9951172E8C3}"/>
              </a:ext>
            </a:extLst>
          </p:cNvPr>
          <p:cNvSpPr txBox="1"/>
          <p:nvPr/>
        </p:nvSpPr>
        <p:spPr>
          <a:xfrm>
            <a:off x="7359477" y="5813934"/>
            <a:ext cx="3643946" cy="369332"/>
          </a:xfrm>
          <a:prstGeom prst="rect">
            <a:avLst/>
          </a:prstGeom>
          <a:noFill/>
        </p:spPr>
        <p:txBody>
          <a:bodyPr wrap="none" rtlCol="0">
            <a:spAutoFit/>
          </a:bodyPr>
          <a:lstStyle/>
          <a:p>
            <a:r>
              <a:rPr lang="en-US" dirty="0"/>
              <a:t>This image is ironically from AMD</a:t>
            </a:r>
          </a:p>
        </p:txBody>
      </p:sp>
    </p:spTree>
    <p:extLst>
      <p:ext uri="{BB962C8B-B14F-4D97-AF65-F5344CB8AC3E}">
        <p14:creationId xmlns:p14="http://schemas.microsoft.com/office/powerpoint/2010/main" val="60278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72F7-A66A-45C5-8478-92B25107E626}"/>
              </a:ext>
            </a:extLst>
          </p:cNvPr>
          <p:cNvSpPr>
            <a:spLocks noGrp="1"/>
          </p:cNvSpPr>
          <p:nvPr>
            <p:ph type="title"/>
          </p:nvPr>
        </p:nvSpPr>
        <p:spPr/>
        <p:txBody>
          <a:bodyPr/>
          <a:lstStyle/>
          <a:p>
            <a:r>
              <a:rPr lang="en-US" dirty="0"/>
              <a:t>The Competition</a:t>
            </a:r>
          </a:p>
        </p:txBody>
      </p:sp>
      <p:pic>
        <p:nvPicPr>
          <p:cNvPr id="3" name="Picture 2" descr="A picture containing graphical user interface&#10;&#10;Description automatically generated">
            <a:extLst>
              <a:ext uri="{FF2B5EF4-FFF2-40B4-BE49-F238E27FC236}">
                <a16:creationId xmlns:a16="http://schemas.microsoft.com/office/drawing/2014/main" id="{A39FB245-0D82-4B7B-B93E-974A7F475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335" y="1690688"/>
            <a:ext cx="6897329" cy="4607200"/>
          </a:xfrm>
          <a:prstGeom prst="rect">
            <a:avLst/>
          </a:prstGeom>
        </p:spPr>
      </p:pic>
    </p:spTree>
    <p:extLst>
      <p:ext uri="{BB962C8B-B14F-4D97-AF65-F5344CB8AC3E}">
        <p14:creationId xmlns:p14="http://schemas.microsoft.com/office/powerpoint/2010/main" val="1543724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72F7-A66A-45C5-8478-92B25107E626}"/>
              </a:ext>
            </a:extLst>
          </p:cNvPr>
          <p:cNvSpPr>
            <a:spLocks noGrp="1"/>
          </p:cNvSpPr>
          <p:nvPr>
            <p:ph type="title"/>
          </p:nvPr>
        </p:nvSpPr>
        <p:spPr/>
        <p:txBody>
          <a:bodyPr/>
          <a:lstStyle/>
          <a:p>
            <a:r>
              <a:rPr lang="en-US" dirty="0"/>
              <a:t>The Competition</a:t>
            </a:r>
          </a:p>
        </p:txBody>
      </p:sp>
      <p:pic>
        <p:nvPicPr>
          <p:cNvPr id="4" name="Picture 3" descr="Graphical user interface&#10;&#10;Description automatically generated">
            <a:extLst>
              <a:ext uri="{FF2B5EF4-FFF2-40B4-BE49-F238E27FC236}">
                <a16:creationId xmlns:a16="http://schemas.microsoft.com/office/drawing/2014/main" id="{D4DCCDEC-A185-44F3-8110-6D62AA57C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65" y="2081367"/>
            <a:ext cx="5039032" cy="3779274"/>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7D055794-DBCD-46EB-BE86-AF14BB009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220" y="2341307"/>
            <a:ext cx="5267707" cy="3259394"/>
          </a:xfrm>
          <a:prstGeom prst="rect">
            <a:avLst/>
          </a:prstGeom>
        </p:spPr>
      </p:pic>
      <p:sp>
        <p:nvSpPr>
          <p:cNvPr id="7" name="TextBox 6">
            <a:extLst>
              <a:ext uri="{FF2B5EF4-FFF2-40B4-BE49-F238E27FC236}">
                <a16:creationId xmlns:a16="http://schemas.microsoft.com/office/drawing/2014/main" id="{B7A78162-0415-4793-BB36-BCB47A2482A3}"/>
              </a:ext>
            </a:extLst>
          </p:cNvPr>
          <p:cNvSpPr txBox="1"/>
          <p:nvPr/>
        </p:nvSpPr>
        <p:spPr>
          <a:xfrm>
            <a:off x="838200" y="5958348"/>
            <a:ext cx="4288353" cy="369332"/>
          </a:xfrm>
          <a:prstGeom prst="rect">
            <a:avLst/>
          </a:prstGeom>
          <a:noFill/>
        </p:spPr>
        <p:txBody>
          <a:bodyPr wrap="none" rtlCol="0">
            <a:spAutoFit/>
          </a:bodyPr>
          <a:lstStyle/>
          <a:p>
            <a:r>
              <a:rPr lang="en-US" dirty="0"/>
              <a:t>Anyone else miss crossfade in </a:t>
            </a:r>
            <a:r>
              <a:rPr lang="en-US" dirty="0" err="1"/>
              <a:t>Winamp</a:t>
            </a:r>
            <a:r>
              <a:rPr lang="en-US" dirty="0"/>
              <a:t>?</a:t>
            </a:r>
          </a:p>
        </p:txBody>
      </p:sp>
    </p:spTree>
    <p:extLst>
      <p:ext uri="{BB962C8B-B14F-4D97-AF65-F5344CB8AC3E}">
        <p14:creationId xmlns:p14="http://schemas.microsoft.com/office/powerpoint/2010/main" val="345169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A051-2338-4479-A723-F1581679BBBE}"/>
              </a:ext>
            </a:extLst>
          </p:cNvPr>
          <p:cNvSpPr>
            <a:spLocks noGrp="1"/>
          </p:cNvSpPr>
          <p:nvPr>
            <p:ph type="title"/>
          </p:nvPr>
        </p:nvSpPr>
        <p:spPr/>
        <p:txBody>
          <a:bodyPr/>
          <a:lstStyle/>
          <a:p>
            <a:r>
              <a:rPr lang="en-US" dirty="0"/>
              <a:t>Linux Fragmentation</a:t>
            </a:r>
          </a:p>
        </p:txBody>
      </p:sp>
      <p:pic>
        <p:nvPicPr>
          <p:cNvPr id="4" name="Picture 3">
            <a:extLst>
              <a:ext uri="{FF2B5EF4-FFF2-40B4-BE49-F238E27FC236}">
                <a16:creationId xmlns:a16="http://schemas.microsoft.com/office/drawing/2014/main" id="{7D941BD0-6D6B-4783-AC6E-3CE400C5FC24}"/>
              </a:ext>
            </a:extLst>
          </p:cNvPr>
          <p:cNvPicPr>
            <a:picLocks noChangeAspect="1"/>
          </p:cNvPicPr>
          <p:nvPr/>
        </p:nvPicPr>
        <p:blipFill>
          <a:blip r:embed="rId3"/>
          <a:stretch>
            <a:fillRect/>
          </a:stretch>
        </p:blipFill>
        <p:spPr>
          <a:xfrm>
            <a:off x="4611254" y="1690688"/>
            <a:ext cx="6457411" cy="4895619"/>
          </a:xfrm>
          <a:prstGeom prst="rect">
            <a:avLst/>
          </a:prstGeom>
        </p:spPr>
      </p:pic>
      <p:sp>
        <p:nvSpPr>
          <p:cNvPr id="5" name="TextBox 4">
            <a:extLst>
              <a:ext uri="{FF2B5EF4-FFF2-40B4-BE49-F238E27FC236}">
                <a16:creationId xmlns:a16="http://schemas.microsoft.com/office/drawing/2014/main" id="{81FE8AC4-C212-4168-9E17-98790FD2BE67}"/>
              </a:ext>
            </a:extLst>
          </p:cNvPr>
          <p:cNvSpPr txBox="1"/>
          <p:nvPr/>
        </p:nvSpPr>
        <p:spPr>
          <a:xfrm>
            <a:off x="1324822" y="2397948"/>
            <a:ext cx="3001297" cy="2062103"/>
          </a:xfrm>
          <a:prstGeom prst="rect">
            <a:avLst/>
          </a:prstGeom>
          <a:noFill/>
        </p:spPr>
        <p:txBody>
          <a:bodyPr wrap="square" rtlCol="0">
            <a:spAutoFit/>
          </a:bodyPr>
          <a:lstStyle/>
          <a:p>
            <a:r>
              <a:rPr lang="en-US" sz="3200" dirty="0"/>
              <a:t>This is a tiny piece, maybe 10% of this full chart.</a:t>
            </a:r>
          </a:p>
        </p:txBody>
      </p:sp>
    </p:spTree>
    <p:extLst>
      <p:ext uri="{BB962C8B-B14F-4D97-AF65-F5344CB8AC3E}">
        <p14:creationId xmlns:p14="http://schemas.microsoft.com/office/powerpoint/2010/main" val="574753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5E4-CFD0-4B83-BC85-839E6BD3A51C}"/>
              </a:ext>
            </a:extLst>
          </p:cNvPr>
          <p:cNvSpPr>
            <a:spLocks noGrp="1"/>
          </p:cNvSpPr>
          <p:nvPr>
            <p:ph type="title"/>
          </p:nvPr>
        </p:nvSpPr>
        <p:spPr>
          <a:xfrm>
            <a:off x="639097" y="490487"/>
            <a:ext cx="10515600" cy="1325563"/>
          </a:xfrm>
        </p:spPr>
        <p:txBody>
          <a:bodyPr/>
          <a:lstStyle/>
          <a:p>
            <a:r>
              <a:rPr lang="en-US" dirty="0"/>
              <a:t>The Birth of the Distribution</a:t>
            </a:r>
          </a:p>
        </p:txBody>
      </p:sp>
      <p:pic>
        <p:nvPicPr>
          <p:cNvPr id="4" name="Picture 3" descr="Shape&#10;&#10;Description automatically generated">
            <a:extLst>
              <a:ext uri="{FF2B5EF4-FFF2-40B4-BE49-F238E27FC236}">
                <a16:creationId xmlns:a16="http://schemas.microsoft.com/office/drawing/2014/main" id="{A96A9A6C-78B5-4BE5-9C17-570C254D0081}"/>
              </a:ext>
            </a:extLst>
          </p:cNvPr>
          <p:cNvPicPr>
            <a:picLocks noChangeAspect="1"/>
          </p:cNvPicPr>
          <p:nvPr/>
        </p:nvPicPr>
        <p:blipFill rotWithShape="1">
          <a:blip r:embed="rId3">
            <a:extLst>
              <a:ext uri="{28A0092B-C50C-407E-A947-70E740481C1C}">
                <a14:useLocalDpi xmlns:a14="http://schemas.microsoft.com/office/drawing/2010/main" val="0"/>
              </a:ext>
            </a:extLst>
          </a:blip>
          <a:srcRect l="12651" r="12867"/>
          <a:stretch/>
        </p:blipFill>
        <p:spPr>
          <a:xfrm>
            <a:off x="639097" y="2191261"/>
            <a:ext cx="3110524" cy="4176252"/>
          </a:xfrm>
          <a:prstGeom prst="rect">
            <a:avLst/>
          </a:prstGeom>
          <a:solidFill>
            <a:schemeClr val="tx1"/>
          </a:solidFill>
        </p:spPr>
      </p:pic>
    </p:spTree>
    <p:extLst>
      <p:ext uri="{BB962C8B-B14F-4D97-AF65-F5344CB8AC3E}">
        <p14:creationId xmlns:p14="http://schemas.microsoft.com/office/powerpoint/2010/main" val="2064470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5E4-CFD0-4B83-BC85-839E6BD3A51C}"/>
              </a:ext>
            </a:extLst>
          </p:cNvPr>
          <p:cNvSpPr>
            <a:spLocks noGrp="1"/>
          </p:cNvSpPr>
          <p:nvPr>
            <p:ph type="title"/>
          </p:nvPr>
        </p:nvSpPr>
        <p:spPr>
          <a:xfrm>
            <a:off x="639097" y="490487"/>
            <a:ext cx="10515600" cy="1325563"/>
          </a:xfrm>
        </p:spPr>
        <p:txBody>
          <a:bodyPr/>
          <a:lstStyle/>
          <a:p>
            <a:r>
              <a:rPr lang="en-US" dirty="0"/>
              <a:t>The Birth of the Distribution</a:t>
            </a:r>
          </a:p>
        </p:txBody>
      </p:sp>
      <p:pic>
        <p:nvPicPr>
          <p:cNvPr id="5" name="Picture 4" descr="Logo, company name&#10;&#10;Description automatically generated">
            <a:extLst>
              <a:ext uri="{FF2B5EF4-FFF2-40B4-BE49-F238E27FC236}">
                <a16:creationId xmlns:a16="http://schemas.microsoft.com/office/drawing/2014/main" id="{5CF3FD90-9E9A-46FB-8DDD-1252E8C2B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491" y="2389238"/>
            <a:ext cx="3749777" cy="3749777"/>
          </a:xfrm>
          <a:prstGeom prst="rect">
            <a:avLst/>
          </a:prstGeom>
        </p:spPr>
      </p:pic>
      <p:pic>
        <p:nvPicPr>
          <p:cNvPr id="7" name="Picture 6" descr="Shape&#10;&#10;Description automatically generated">
            <a:extLst>
              <a:ext uri="{FF2B5EF4-FFF2-40B4-BE49-F238E27FC236}">
                <a16:creationId xmlns:a16="http://schemas.microsoft.com/office/drawing/2014/main" id="{D0D35C02-4B35-4AA4-A8C4-89826934C384}"/>
              </a:ext>
            </a:extLst>
          </p:cNvPr>
          <p:cNvPicPr>
            <a:picLocks noChangeAspect="1"/>
          </p:cNvPicPr>
          <p:nvPr/>
        </p:nvPicPr>
        <p:blipFill rotWithShape="1">
          <a:blip r:embed="rId4">
            <a:extLst>
              <a:ext uri="{28A0092B-C50C-407E-A947-70E740481C1C}">
                <a14:useLocalDpi xmlns:a14="http://schemas.microsoft.com/office/drawing/2010/main" val="0"/>
              </a:ext>
            </a:extLst>
          </a:blip>
          <a:srcRect l="12651" r="12867"/>
          <a:stretch/>
        </p:blipFill>
        <p:spPr>
          <a:xfrm>
            <a:off x="639097" y="2191261"/>
            <a:ext cx="3110524" cy="4176252"/>
          </a:xfrm>
          <a:prstGeom prst="rect">
            <a:avLst/>
          </a:prstGeom>
          <a:solidFill>
            <a:schemeClr val="tx1"/>
          </a:solidFill>
        </p:spPr>
      </p:pic>
    </p:spTree>
    <p:extLst>
      <p:ext uri="{BB962C8B-B14F-4D97-AF65-F5344CB8AC3E}">
        <p14:creationId xmlns:p14="http://schemas.microsoft.com/office/powerpoint/2010/main" val="2087486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D5E4-CFD0-4B83-BC85-839E6BD3A51C}"/>
              </a:ext>
            </a:extLst>
          </p:cNvPr>
          <p:cNvSpPr>
            <a:spLocks noGrp="1"/>
          </p:cNvSpPr>
          <p:nvPr>
            <p:ph type="title"/>
          </p:nvPr>
        </p:nvSpPr>
        <p:spPr>
          <a:xfrm>
            <a:off x="639097" y="490487"/>
            <a:ext cx="10515600" cy="1325563"/>
          </a:xfrm>
        </p:spPr>
        <p:txBody>
          <a:bodyPr/>
          <a:lstStyle/>
          <a:p>
            <a:r>
              <a:rPr lang="en-US" dirty="0"/>
              <a:t>The Birth of the Distribution</a:t>
            </a:r>
          </a:p>
        </p:txBody>
      </p:sp>
      <p:pic>
        <p:nvPicPr>
          <p:cNvPr id="5" name="Picture 4" descr="Logo, company name&#10;&#10;Description automatically generated">
            <a:extLst>
              <a:ext uri="{FF2B5EF4-FFF2-40B4-BE49-F238E27FC236}">
                <a16:creationId xmlns:a16="http://schemas.microsoft.com/office/drawing/2014/main" id="{5CF3FD90-9E9A-46FB-8DDD-1252E8C2B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493" y="2389238"/>
            <a:ext cx="3749777" cy="3749777"/>
          </a:xfrm>
          <a:prstGeom prst="rect">
            <a:avLst/>
          </a:prstGeom>
        </p:spPr>
      </p:pic>
      <p:pic>
        <p:nvPicPr>
          <p:cNvPr id="7" name="Picture 6" descr="Shape&#10;&#10;Description automatically generated">
            <a:extLst>
              <a:ext uri="{FF2B5EF4-FFF2-40B4-BE49-F238E27FC236}">
                <a16:creationId xmlns:a16="http://schemas.microsoft.com/office/drawing/2014/main" id="{D0D35C02-4B35-4AA4-A8C4-89826934C384}"/>
              </a:ext>
            </a:extLst>
          </p:cNvPr>
          <p:cNvPicPr>
            <a:picLocks noChangeAspect="1"/>
          </p:cNvPicPr>
          <p:nvPr/>
        </p:nvPicPr>
        <p:blipFill rotWithShape="1">
          <a:blip r:embed="rId4">
            <a:extLst>
              <a:ext uri="{28A0092B-C50C-407E-A947-70E740481C1C}">
                <a14:useLocalDpi xmlns:a14="http://schemas.microsoft.com/office/drawing/2010/main" val="0"/>
              </a:ext>
            </a:extLst>
          </a:blip>
          <a:srcRect l="12651" r="12867"/>
          <a:stretch/>
        </p:blipFill>
        <p:spPr>
          <a:xfrm>
            <a:off x="639097" y="2191630"/>
            <a:ext cx="3110524" cy="4176252"/>
          </a:xfrm>
          <a:prstGeom prst="rect">
            <a:avLst/>
          </a:prstGeom>
          <a:solidFill>
            <a:schemeClr val="tx1"/>
          </a:solidFill>
        </p:spPr>
      </p:pic>
      <p:grpSp>
        <p:nvGrpSpPr>
          <p:cNvPr id="8" name="Group 7">
            <a:extLst>
              <a:ext uri="{FF2B5EF4-FFF2-40B4-BE49-F238E27FC236}">
                <a16:creationId xmlns:a16="http://schemas.microsoft.com/office/drawing/2014/main" id="{8C7FBD52-8062-4F6B-B9B5-9BB6ABB9175D}"/>
              </a:ext>
            </a:extLst>
          </p:cNvPr>
          <p:cNvGrpSpPr/>
          <p:nvPr/>
        </p:nvGrpSpPr>
        <p:grpSpPr>
          <a:xfrm>
            <a:off x="7781456" y="2191630"/>
            <a:ext cx="4071717" cy="3947385"/>
            <a:chOff x="7921562" y="2191630"/>
            <a:chExt cx="4071717" cy="3947385"/>
          </a:xfrm>
        </p:grpSpPr>
        <p:sp>
          <p:nvSpPr>
            <p:cNvPr id="6" name="Rectangle 5">
              <a:extLst>
                <a:ext uri="{FF2B5EF4-FFF2-40B4-BE49-F238E27FC236}">
                  <a16:creationId xmlns:a16="http://schemas.microsoft.com/office/drawing/2014/main" id="{4D07B838-8A9C-4E90-95DE-3A1E1DC1C792}"/>
                </a:ext>
              </a:extLst>
            </p:cNvPr>
            <p:cNvSpPr/>
            <p:nvPr/>
          </p:nvSpPr>
          <p:spPr>
            <a:xfrm>
              <a:off x="7921562" y="2191630"/>
              <a:ext cx="4071717" cy="39473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B9959989-5B9E-4DDB-9B6A-1452AE7EC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1562" y="2509746"/>
              <a:ext cx="4071717" cy="3050395"/>
            </a:xfrm>
            <a:prstGeom prst="rect">
              <a:avLst/>
            </a:prstGeom>
            <a:solidFill>
              <a:schemeClr val="tx1"/>
            </a:solidFill>
          </p:spPr>
        </p:pic>
      </p:grpSp>
    </p:spTree>
    <p:extLst>
      <p:ext uri="{BB962C8B-B14F-4D97-AF65-F5344CB8AC3E}">
        <p14:creationId xmlns:p14="http://schemas.microsoft.com/office/powerpoint/2010/main" val="237950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96E1-FC12-48AB-BB3E-D20C307F1937}"/>
              </a:ext>
            </a:extLst>
          </p:cNvPr>
          <p:cNvSpPr>
            <a:spLocks noGrp="1"/>
          </p:cNvSpPr>
          <p:nvPr>
            <p:ph type="title"/>
          </p:nvPr>
        </p:nvSpPr>
        <p:spPr/>
        <p:txBody>
          <a:bodyPr>
            <a:normAutofit/>
          </a:bodyPr>
          <a:lstStyle/>
          <a:p>
            <a:r>
              <a:rPr lang="en-US" dirty="0"/>
              <a:t>Why?</a:t>
            </a:r>
          </a:p>
        </p:txBody>
      </p:sp>
      <p:pic>
        <p:nvPicPr>
          <p:cNvPr id="4" name="Picture 3">
            <a:extLst>
              <a:ext uri="{FF2B5EF4-FFF2-40B4-BE49-F238E27FC236}">
                <a16:creationId xmlns:a16="http://schemas.microsoft.com/office/drawing/2014/main" id="{9623714E-C764-45A8-91AE-B877F641C0C6}"/>
              </a:ext>
            </a:extLst>
          </p:cNvPr>
          <p:cNvPicPr>
            <a:picLocks noChangeAspect="1"/>
          </p:cNvPicPr>
          <p:nvPr/>
        </p:nvPicPr>
        <p:blipFill>
          <a:blip r:embed="rId3"/>
          <a:stretch>
            <a:fillRect/>
          </a:stretch>
        </p:blipFill>
        <p:spPr>
          <a:xfrm>
            <a:off x="3391877" y="784840"/>
            <a:ext cx="7534424" cy="5463559"/>
          </a:xfrm>
          <a:prstGeom prst="rect">
            <a:avLst/>
          </a:prstGeom>
        </p:spPr>
      </p:pic>
    </p:spTree>
    <p:extLst>
      <p:ext uri="{BB962C8B-B14F-4D97-AF65-F5344CB8AC3E}">
        <p14:creationId xmlns:p14="http://schemas.microsoft.com/office/powerpoint/2010/main" val="216249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88BE-5864-4527-96DB-14338ACA4FDD}"/>
              </a:ext>
            </a:extLst>
          </p:cNvPr>
          <p:cNvSpPr>
            <a:spLocks noGrp="1"/>
          </p:cNvSpPr>
          <p:nvPr>
            <p:ph type="title"/>
          </p:nvPr>
        </p:nvSpPr>
        <p:spPr>
          <a:xfrm>
            <a:off x="2240487" y="518837"/>
            <a:ext cx="7711025" cy="3084576"/>
          </a:xfrm>
        </p:spPr>
        <p:txBody>
          <a:bodyPr vert="horz" lIns="91440" tIns="45720" rIns="91440" bIns="45720" rtlCol="0" anchor="ctr">
            <a:normAutofit/>
          </a:bodyPr>
          <a:lstStyle/>
          <a:p>
            <a:pPr algn="l"/>
            <a:r>
              <a:rPr lang="en-US" sz="7200" dirty="0"/>
              <a:t>The Fundamentals of Linux</a:t>
            </a:r>
          </a:p>
        </p:txBody>
      </p:sp>
      <p:sp>
        <p:nvSpPr>
          <p:cNvPr id="5" name="Freeform: Shape 4">
            <a:extLst>
              <a:ext uri="{FF2B5EF4-FFF2-40B4-BE49-F238E27FC236}">
                <a16:creationId xmlns:a16="http://schemas.microsoft.com/office/drawing/2014/main" id="{698EBB0A-2434-40EF-B302-C15068CE2BA7}"/>
              </a:ext>
            </a:extLst>
          </p:cNvPr>
          <p:cNvSpPr/>
          <p:nvPr/>
        </p:nvSpPr>
        <p:spPr>
          <a:xfrm>
            <a:off x="5588222" y="884873"/>
            <a:ext cx="4474726" cy="1329056"/>
          </a:xfrm>
          <a:custGeom>
            <a:avLst/>
            <a:gdLst>
              <a:gd name="connsiteX0" fmla="*/ 440858 w 4474726"/>
              <a:gd name="connsiteY0" fmla="*/ 416877 h 1329056"/>
              <a:gd name="connsiteX1" fmla="*/ 326558 w 4474726"/>
              <a:gd name="connsiteY1" fmla="*/ 734377 h 1329056"/>
              <a:gd name="connsiteX2" fmla="*/ 294808 w 4474726"/>
              <a:gd name="connsiteY2" fmla="*/ 1051877 h 1329056"/>
              <a:gd name="connsiteX3" fmla="*/ 644058 w 4474726"/>
              <a:gd name="connsiteY3" fmla="*/ 721677 h 1329056"/>
              <a:gd name="connsiteX4" fmla="*/ 866308 w 4474726"/>
              <a:gd name="connsiteY4" fmla="*/ 435927 h 1329056"/>
              <a:gd name="connsiteX5" fmla="*/ 453558 w 4474726"/>
              <a:gd name="connsiteY5" fmla="*/ 594677 h 1329056"/>
              <a:gd name="connsiteX6" fmla="*/ 1450508 w 4474726"/>
              <a:gd name="connsiteY6" fmla="*/ 499427 h 1329056"/>
              <a:gd name="connsiteX7" fmla="*/ 2358558 w 4474726"/>
              <a:gd name="connsiteY7" fmla="*/ 137477 h 1329056"/>
              <a:gd name="connsiteX8" fmla="*/ 1615608 w 4474726"/>
              <a:gd name="connsiteY8" fmla="*/ 385127 h 1329056"/>
              <a:gd name="connsiteX9" fmla="*/ 1133008 w 4474726"/>
              <a:gd name="connsiteY9" fmla="*/ 607377 h 1329056"/>
              <a:gd name="connsiteX10" fmla="*/ 1437808 w 4474726"/>
              <a:gd name="connsiteY10" fmla="*/ 594677 h 1329056"/>
              <a:gd name="connsiteX11" fmla="*/ 2263308 w 4474726"/>
              <a:gd name="connsiteY11" fmla="*/ 581977 h 1329056"/>
              <a:gd name="connsiteX12" fmla="*/ 1837858 w 4474726"/>
              <a:gd name="connsiteY12" fmla="*/ 734377 h 1329056"/>
              <a:gd name="connsiteX13" fmla="*/ 1152058 w 4474726"/>
              <a:gd name="connsiteY13" fmla="*/ 994727 h 1329056"/>
              <a:gd name="connsiteX14" fmla="*/ 1914058 w 4474726"/>
              <a:gd name="connsiteY14" fmla="*/ 626427 h 1329056"/>
              <a:gd name="connsiteX15" fmla="*/ 2212508 w 4474726"/>
              <a:gd name="connsiteY15" fmla="*/ 543877 h 1329056"/>
              <a:gd name="connsiteX16" fmla="*/ 1025058 w 4474726"/>
              <a:gd name="connsiteY16" fmla="*/ 861377 h 1329056"/>
              <a:gd name="connsiteX17" fmla="*/ 1514008 w 4474726"/>
              <a:gd name="connsiteY17" fmla="*/ 835977 h 1329056"/>
              <a:gd name="connsiteX18" fmla="*/ 942508 w 4474726"/>
              <a:gd name="connsiteY18" fmla="*/ 848677 h 1329056"/>
              <a:gd name="connsiteX19" fmla="*/ 1831508 w 4474726"/>
              <a:gd name="connsiteY19" fmla="*/ 721677 h 1329056"/>
              <a:gd name="connsiteX20" fmla="*/ 3247558 w 4474726"/>
              <a:gd name="connsiteY20" fmla="*/ 486727 h 1329056"/>
              <a:gd name="connsiteX21" fmla="*/ 3374558 w 4474726"/>
              <a:gd name="connsiteY21" fmla="*/ 423227 h 1329056"/>
              <a:gd name="connsiteX22" fmla="*/ 2517308 w 4474726"/>
              <a:gd name="connsiteY22" fmla="*/ 448627 h 1329056"/>
              <a:gd name="connsiteX23" fmla="*/ 1234608 w 4474726"/>
              <a:gd name="connsiteY23" fmla="*/ 670877 h 1329056"/>
              <a:gd name="connsiteX24" fmla="*/ 1228258 w 4474726"/>
              <a:gd name="connsiteY24" fmla="*/ 689927 h 1329056"/>
              <a:gd name="connsiteX25" fmla="*/ 3228508 w 4474726"/>
              <a:gd name="connsiteY25" fmla="*/ 785177 h 1329056"/>
              <a:gd name="connsiteX26" fmla="*/ 3342808 w 4474726"/>
              <a:gd name="connsiteY26" fmla="*/ 835977 h 1329056"/>
              <a:gd name="connsiteX27" fmla="*/ 3025308 w 4474726"/>
              <a:gd name="connsiteY27" fmla="*/ 340677 h 1329056"/>
              <a:gd name="connsiteX28" fmla="*/ 2472858 w 4474726"/>
              <a:gd name="connsiteY28" fmla="*/ 118427 h 1329056"/>
              <a:gd name="connsiteX29" fmla="*/ 2752258 w 4474726"/>
              <a:gd name="connsiteY29" fmla="*/ 42227 h 1329056"/>
              <a:gd name="connsiteX30" fmla="*/ 3704758 w 4474726"/>
              <a:gd name="connsiteY30" fmla="*/ 550227 h 1329056"/>
              <a:gd name="connsiteX31" fmla="*/ 3628558 w 4474726"/>
              <a:gd name="connsiteY31" fmla="*/ 467677 h 1329056"/>
              <a:gd name="connsiteX32" fmla="*/ 3234858 w 4474726"/>
              <a:gd name="connsiteY32" fmla="*/ 562927 h 1329056"/>
              <a:gd name="connsiteX33" fmla="*/ 2949108 w 4474726"/>
              <a:gd name="connsiteY33" fmla="*/ 829627 h 1329056"/>
              <a:gd name="connsiteX34" fmla="*/ 3469808 w 4474726"/>
              <a:gd name="connsiteY34" fmla="*/ 880427 h 1329056"/>
              <a:gd name="connsiteX35" fmla="*/ 4212758 w 4474726"/>
              <a:gd name="connsiteY35" fmla="*/ 467677 h 1329056"/>
              <a:gd name="connsiteX36" fmla="*/ 4250858 w 4474726"/>
              <a:gd name="connsiteY36" fmla="*/ 404177 h 1329056"/>
              <a:gd name="connsiteX37" fmla="*/ 3850808 w 4474726"/>
              <a:gd name="connsiteY37" fmla="*/ 861377 h 1329056"/>
              <a:gd name="connsiteX38" fmla="*/ 3787308 w 4474726"/>
              <a:gd name="connsiteY38" fmla="*/ 956627 h 1329056"/>
              <a:gd name="connsiteX39" fmla="*/ 4136558 w 4474726"/>
              <a:gd name="connsiteY39" fmla="*/ 912177 h 1329056"/>
              <a:gd name="connsiteX40" fmla="*/ 4454058 w 4474726"/>
              <a:gd name="connsiteY40" fmla="*/ 880427 h 1329056"/>
              <a:gd name="connsiteX41" fmla="*/ 4466758 w 4474726"/>
              <a:gd name="connsiteY41" fmla="*/ 772477 h 1329056"/>
              <a:gd name="connsiteX42" fmla="*/ 4346108 w 4474726"/>
              <a:gd name="connsiteY42" fmla="*/ 740727 h 1329056"/>
              <a:gd name="connsiteX43" fmla="*/ 3711108 w 4474726"/>
              <a:gd name="connsiteY43" fmla="*/ 766127 h 1329056"/>
              <a:gd name="connsiteX44" fmla="*/ 2517308 w 4474726"/>
              <a:gd name="connsiteY44" fmla="*/ 562927 h 1329056"/>
              <a:gd name="connsiteX45" fmla="*/ 2676058 w 4474726"/>
              <a:gd name="connsiteY45" fmla="*/ 531177 h 1329056"/>
              <a:gd name="connsiteX46" fmla="*/ 3673008 w 4474726"/>
              <a:gd name="connsiteY46" fmla="*/ 607377 h 1329056"/>
              <a:gd name="connsiteX47" fmla="*/ 4009558 w 4474726"/>
              <a:gd name="connsiteY47" fmla="*/ 594677 h 1329056"/>
              <a:gd name="connsiteX48" fmla="*/ 3152308 w 4474726"/>
              <a:gd name="connsiteY48" fmla="*/ 975677 h 1329056"/>
              <a:gd name="connsiteX49" fmla="*/ 3374558 w 4474726"/>
              <a:gd name="connsiteY49" fmla="*/ 550227 h 1329056"/>
              <a:gd name="connsiteX50" fmla="*/ 3704758 w 4474726"/>
              <a:gd name="connsiteY50" fmla="*/ 137477 h 1329056"/>
              <a:gd name="connsiteX51" fmla="*/ 3723808 w 4474726"/>
              <a:gd name="connsiteY51" fmla="*/ 54927 h 1329056"/>
              <a:gd name="connsiteX52" fmla="*/ 3266608 w 4474726"/>
              <a:gd name="connsiteY52" fmla="*/ 848677 h 1329056"/>
              <a:gd name="connsiteX53" fmla="*/ 4054008 w 4474726"/>
              <a:gd name="connsiteY53" fmla="*/ 645477 h 1329056"/>
              <a:gd name="connsiteX54" fmla="*/ 4371508 w 4474726"/>
              <a:gd name="connsiteY54" fmla="*/ 372427 h 1329056"/>
              <a:gd name="connsiteX55" fmla="*/ 2790358 w 4474726"/>
              <a:gd name="connsiteY55" fmla="*/ 1210627 h 1329056"/>
              <a:gd name="connsiteX56" fmla="*/ 3355508 w 4474726"/>
              <a:gd name="connsiteY56" fmla="*/ 1039177 h 1329056"/>
              <a:gd name="connsiteX57" fmla="*/ 4136558 w 4474726"/>
              <a:gd name="connsiteY57" fmla="*/ 804227 h 1329056"/>
              <a:gd name="connsiteX58" fmla="*/ 3660308 w 4474726"/>
              <a:gd name="connsiteY58" fmla="*/ 975677 h 1329056"/>
              <a:gd name="connsiteX59" fmla="*/ 3374558 w 4474726"/>
              <a:gd name="connsiteY59" fmla="*/ 689927 h 1329056"/>
              <a:gd name="connsiteX60" fmla="*/ 3482508 w 4474726"/>
              <a:gd name="connsiteY60" fmla="*/ 486727 h 1329056"/>
              <a:gd name="connsiteX61" fmla="*/ 3584108 w 4474726"/>
              <a:gd name="connsiteY61" fmla="*/ 467677 h 1329056"/>
              <a:gd name="connsiteX62" fmla="*/ 2028358 w 4474726"/>
              <a:gd name="connsiteY62" fmla="*/ 848677 h 1329056"/>
              <a:gd name="connsiteX63" fmla="*/ 1787058 w 4474726"/>
              <a:gd name="connsiteY63" fmla="*/ 880427 h 1329056"/>
              <a:gd name="connsiteX64" fmla="*/ 2403008 w 4474726"/>
              <a:gd name="connsiteY64" fmla="*/ 708977 h 1329056"/>
              <a:gd name="connsiteX65" fmla="*/ 2536358 w 4474726"/>
              <a:gd name="connsiteY65" fmla="*/ 658177 h 1329056"/>
              <a:gd name="connsiteX66" fmla="*/ 1837858 w 4474726"/>
              <a:gd name="connsiteY66" fmla="*/ 797877 h 1329056"/>
              <a:gd name="connsiteX67" fmla="*/ 1310808 w 4474726"/>
              <a:gd name="connsiteY67" fmla="*/ 880427 h 1329056"/>
              <a:gd name="connsiteX68" fmla="*/ 1298108 w 4474726"/>
              <a:gd name="connsiteY68" fmla="*/ 848677 h 1329056"/>
              <a:gd name="connsiteX69" fmla="*/ 1323508 w 4474726"/>
              <a:gd name="connsiteY69" fmla="*/ 626427 h 1329056"/>
              <a:gd name="connsiteX70" fmla="*/ 866308 w 4474726"/>
              <a:gd name="connsiteY70" fmla="*/ 702627 h 1329056"/>
              <a:gd name="connsiteX71" fmla="*/ 694858 w 4474726"/>
              <a:gd name="connsiteY71" fmla="*/ 797877 h 1329056"/>
              <a:gd name="connsiteX72" fmla="*/ 599608 w 4474726"/>
              <a:gd name="connsiteY72" fmla="*/ 785177 h 1329056"/>
              <a:gd name="connsiteX73" fmla="*/ 294808 w 4474726"/>
              <a:gd name="connsiteY73" fmla="*/ 486727 h 1329056"/>
              <a:gd name="connsiteX74" fmla="*/ 282108 w 4474726"/>
              <a:gd name="connsiteY74" fmla="*/ 391477 h 1329056"/>
              <a:gd name="connsiteX75" fmla="*/ 294808 w 4474726"/>
              <a:gd name="connsiteY75" fmla="*/ 562927 h 1329056"/>
              <a:gd name="connsiteX76" fmla="*/ 307508 w 4474726"/>
              <a:gd name="connsiteY76" fmla="*/ 626427 h 1329056"/>
              <a:gd name="connsiteX77" fmla="*/ 326558 w 4474726"/>
              <a:gd name="connsiteY77" fmla="*/ 308927 h 1329056"/>
              <a:gd name="connsiteX78" fmla="*/ 339258 w 4474726"/>
              <a:gd name="connsiteY78" fmla="*/ 131127 h 1329056"/>
              <a:gd name="connsiteX79" fmla="*/ 282108 w 4474726"/>
              <a:gd name="connsiteY79" fmla="*/ 340677 h 1329056"/>
              <a:gd name="connsiteX80" fmla="*/ 250358 w 4474726"/>
              <a:gd name="connsiteY80" fmla="*/ 562927 h 1329056"/>
              <a:gd name="connsiteX81" fmla="*/ 231308 w 4474726"/>
              <a:gd name="connsiteY81" fmla="*/ 670877 h 1329056"/>
              <a:gd name="connsiteX82" fmla="*/ 199558 w 4474726"/>
              <a:gd name="connsiteY82" fmla="*/ 899477 h 1329056"/>
              <a:gd name="connsiteX83" fmla="*/ 275758 w 4474726"/>
              <a:gd name="connsiteY83" fmla="*/ 677227 h 1329056"/>
              <a:gd name="connsiteX84" fmla="*/ 548808 w 4474726"/>
              <a:gd name="connsiteY84" fmla="*/ 308927 h 1329056"/>
              <a:gd name="connsiteX85" fmla="*/ 313858 w 4474726"/>
              <a:gd name="connsiteY85" fmla="*/ 594677 h 1329056"/>
              <a:gd name="connsiteX86" fmla="*/ 218608 w 4474726"/>
              <a:gd name="connsiteY86" fmla="*/ 677227 h 1329056"/>
              <a:gd name="connsiteX87" fmla="*/ 307508 w 4474726"/>
              <a:gd name="connsiteY87" fmla="*/ 245427 h 1329056"/>
              <a:gd name="connsiteX88" fmla="*/ 282108 w 4474726"/>
              <a:gd name="connsiteY88" fmla="*/ 213677 h 1329056"/>
              <a:gd name="connsiteX89" fmla="*/ 40808 w 4474726"/>
              <a:gd name="connsiteY89" fmla="*/ 435927 h 1329056"/>
              <a:gd name="connsiteX90" fmla="*/ 117008 w 4474726"/>
              <a:gd name="connsiteY90" fmla="*/ 594677 h 1329056"/>
              <a:gd name="connsiteX91" fmla="*/ 390058 w 4474726"/>
              <a:gd name="connsiteY91" fmla="*/ 658177 h 1329056"/>
              <a:gd name="connsiteX92" fmla="*/ 377358 w 4474726"/>
              <a:gd name="connsiteY92" fmla="*/ 1007427 h 1329056"/>
              <a:gd name="connsiteX93" fmla="*/ 313858 w 4474726"/>
              <a:gd name="connsiteY93" fmla="*/ 1166177 h 1329056"/>
              <a:gd name="connsiteX94" fmla="*/ 498008 w 4474726"/>
              <a:gd name="connsiteY94" fmla="*/ 912177 h 1329056"/>
              <a:gd name="connsiteX95" fmla="*/ 485308 w 4474726"/>
              <a:gd name="connsiteY95" fmla="*/ 708977 h 1329056"/>
              <a:gd name="connsiteX96" fmla="*/ 440858 w 4474726"/>
              <a:gd name="connsiteY96" fmla="*/ 645477 h 1329056"/>
              <a:gd name="connsiteX97" fmla="*/ 294808 w 4474726"/>
              <a:gd name="connsiteY97" fmla="*/ 658177 h 1329056"/>
              <a:gd name="connsiteX98" fmla="*/ 199558 w 4474726"/>
              <a:gd name="connsiteY98" fmla="*/ 848677 h 1329056"/>
              <a:gd name="connsiteX99" fmla="*/ 91608 w 4474726"/>
              <a:gd name="connsiteY99" fmla="*/ 956627 h 1329056"/>
              <a:gd name="connsiteX100" fmla="*/ 199558 w 4474726"/>
              <a:gd name="connsiteY100" fmla="*/ 740727 h 1329056"/>
              <a:gd name="connsiteX101" fmla="*/ 307508 w 4474726"/>
              <a:gd name="connsiteY101" fmla="*/ 626427 h 1329056"/>
              <a:gd name="connsiteX102" fmla="*/ 326558 w 4474726"/>
              <a:gd name="connsiteY102" fmla="*/ 550227 h 1329056"/>
              <a:gd name="connsiteX103" fmla="*/ 358308 w 4474726"/>
              <a:gd name="connsiteY103" fmla="*/ 486727 h 1329056"/>
              <a:gd name="connsiteX104" fmla="*/ 371008 w 4474726"/>
              <a:gd name="connsiteY104" fmla="*/ 423227 h 1329056"/>
              <a:gd name="connsiteX105" fmla="*/ 390058 w 4474726"/>
              <a:gd name="connsiteY105" fmla="*/ 308927 h 1329056"/>
              <a:gd name="connsiteX106" fmla="*/ 345608 w 4474726"/>
              <a:gd name="connsiteY106" fmla="*/ 702627 h 1329056"/>
              <a:gd name="connsiteX107" fmla="*/ 879008 w 4474726"/>
              <a:gd name="connsiteY107" fmla="*/ 829627 h 1329056"/>
              <a:gd name="connsiteX108" fmla="*/ 1056808 w 4474726"/>
              <a:gd name="connsiteY108" fmla="*/ 753427 h 1329056"/>
              <a:gd name="connsiteX109" fmla="*/ 1069508 w 4474726"/>
              <a:gd name="connsiteY109" fmla="*/ 1020127 h 1329056"/>
              <a:gd name="connsiteX110" fmla="*/ 1120308 w 4474726"/>
              <a:gd name="connsiteY110" fmla="*/ 1039177 h 1329056"/>
              <a:gd name="connsiteX111" fmla="*/ 1926758 w 4474726"/>
              <a:gd name="connsiteY111" fmla="*/ 575627 h 1329056"/>
              <a:gd name="connsiteX112" fmla="*/ 1882308 w 4474726"/>
              <a:gd name="connsiteY112" fmla="*/ 734377 h 1329056"/>
              <a:gd name="connsiteX113" fmla="*/ 1469558 w 4474726"/>
              <a:gd name="connsiteY113" fmla="*/ 848677 h 1329056"/>
              <a:gd name="connsiteX114" fmla="*/ 1977558 w 4474726"/>
              <a:gd name="connsiteY114" fmla="*/ 753427 h 1329056"/>
              <a:gd name="connsiteX115" fmla="*/ 3101508 w 4474726"/>
              <a:gd name="connsiteY115" fmla="*/ 486727 h 1329056"/>
              <a:gd name="connsiteX116" fmla="*/ 3279308 w 4474726"/>
              <a:gd name="connsiteY116" fmla="*/ 435927 h 1329056"/>
              <a:gd name="connsiteX117" fmla="*/ 2168058 w 4474726"/>
              <a:gd name="connsiteY117" fmla="*/ 797877 h 1329056"/>
              <a:gd name="connsiteX118" fmla="*/ 2041058 w 4474726"/>
              <a:gd name="connsiteY118" fmla="*/ 829627 h 1329056"/>
              <a:gd name="connsiteX119" fmla="*/ 2784008 w 4474726"/>
              <a:gd name="connsiteY119" fmla="*/ 1058227 h 1329056"/>
              <a:gd name="connsiteX120" fmla="*/ 2961808 w 4474726"/>
              <a:gd name="connsiteY120" fmla="*/ 721677 h 1329056"/>
              <a:gd name="connsiteX121" fmla="*/ 3088808 w 4474726"/>
              <a:gd name="connsiteY121" fmla="*/ 391477 h 1329056"/>
              <a:gd name="connsiteX122" fmla="*/ 3565058 w 4474726"/>
              <a:gd name="connsiteY122" fmla="*/ 359727 h 1329056"/>
              <a:gd name="connsiteX123" fmla="*/ 3361858 w 4474726"/>
              <a:gd name="connsiteY123" fmla="*/ 385127 h 1329056"/>
              <a:gd name="connsiteX124" fmla="*/ 2993558 w 4474726"/>
              <a:gd name="connsiteY124" fmla="*/ 607377 h 1329056"/>
              <a:gd name="connsiteX125" fmla="*/ 2815758 w 4474726"/>
              <a:gd name="connsiteY125" fmla="*/ 797877 h 1329056"/>
              <a:gd name="connsiteX126" fmla="*/ 3184058 w 4474726"/>
              <a:gd name="connsiteY126" fmla="*/ 861377 h 1329056"/>
              <a:gd name="connsiteX127" fmla="*/ 3577758 w 4474726"/>
              <a:gd name="connsiteY127" fmla="*/ 689927 h 1329056"/>
              <a:gd name="connsiteX128" fmla="*/ 3641258 w 4474726"/>
              <a:gd name="connsiteY128" fmla="*/ 658177 h 1329056"/>
              <a:gd name="connsiteX129" fmla="*/ 3768258 w 4474726"/>
              <a:gd name="connsiteY129" fmla="*/ 734377 h 1329056"/>
              <a:gd name="connsiteX130" fmla="*/ 3819058 w 4474726"/>
              <a:gd name="connsiteY130" fmla="*/ 956627 h 1329056"/>
              <a:gd name="connsiteX131" fmla="*/ 3863508 w 4474726"/>
              <a:gd name="connsiteY131" fmla="*/ 1185227 h 1329056"/>
              <a:gd name="connsiteX132" fmla="*/ 3787308 w 4474726"/>
              <a:gd name="connsiteY132" fmla="*/ 848677 h 1329056"/>
              <a:gd name="connsiteX133" fmla="*/ 3742858 w 4474726"/>
              <a:gd name="connsiteY133" fmla="*/ 639127 h 1329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4474726" h="1329056">
                <a:moveTo>
                  <a:pt x="440858" y="416877"/>
                </a:moveTo>
                <a:cubicBezTo>
                  <a:pt x="377069" y="523192"/>
                  <a:pt x="369435" y="530712"/>
                  <a:pt x="326558" y="734377"/>
                </a:cubicBezTo>
                <a:cubicBezTo>
                  <a:pt x="304646" y="838457"/>
                  <a:pt x="188532" y="1056128"/>
                  <a:pt x="294808" y="1051877"/>
                </a:cubicBezTo>
                <a:cubicBezTo>
                  <a:pt x="454891" y="1045474"/>
                  <a:pt x="535089" y="839122"/>
                  <a:pt x="644058" y="721677"/>
                </a:cubicBezTo>
                <a:cubicBezTo>
                  <a:pt x="726132" y="633219"/>
                  <a:pt x="966710" y="502862"/>
                  <a:pt x="866308" y="435927"/>
                </a:cubicBezTo>
                <a:cubicBezTo>
                  <a:pt x="743656" y="354159"/>
                  <a:pt x="591141" y="541760"/>
                  <a:pt x="453558" y="594677"/>
                </a:cubicBezTo>
                <a:cubicBezTo>
                  <a:pt x="97420" y="1192990"/>
                  <a:pt x="160612" y="951883"/>
                  <a:pt x="1450508" y="499427"/>
                </a:cubicBezTo>
                <a:cubicBezTo>
                  <a:pt x="1757984" y="391574"/>
                  <a:pt x="2090652" y="322950"/>
                  <a:pt x="2358558" y="137477"/>
                </a:cubicBezTo>
                <a:cubicBezTo>
                  <a:pt x="2573188" y="-11113"/>
                  <a:pt x="1859352" y="291671"/>
                  <a:pt x="1615608" y="385127"/>
                </a:cubicBezTo>
                <a:cubicBezTo>
                  <a:pt x="1450241" y="448532"/>
                  <a:pt x="1247591" y="472332"/>
                  <a:pt x="1133008" y="607377"/>
                </a:cubicBezTo>
                <a:cubicBezTo>
                  <a:pt x="1067218" y="684915"/>
                  <a:pt x="1336146" y="596962"/>
                  <a:pt x="1437808" y="594677"/>
                </a:cubicBezTo>
                <a:lnTo>
                  <a:pt x="2263308" y="581977"/>
                </a:lnTo>
                <a:cubicBezTo>
                  <a:pt x="3188606" y="410136"/>
                  <a:pt x="2483610" y="528791"/>
                  <a:pt x="1837858" y="734377"/>
                </a:cubicBezTo>
                <a:cubicBezTo>
                  <a:pt x="1604862" y="808555"/>
                  <a:pt x="1011048" y="1194491"/>
                  <a:pt x="1152058" y="994727"/>
                </a:cubicBezTo>
                <a:cubicBezTo>
                  <a:pt x="1314748" y="764250"/>
                  <a:pt x="1654435" y="736806"/>
                  <a:pt x="1914058" y="626427"/>
                </a:cubicBezTo>
                <a:cubicBezTo>
                  <a:pt x="2009048" y="586042"/>
                  <a:pt x="2113025" y="571394"/>
                  <a:pt x="2212508" y="543877"/>
                </a:cubicBezTo>
                <a:cubicBezTo>
                  <a:pt x="1615087" y="947540"/>
                  <a:pt x="2396916" y="466733"/>
                  <a:pt x="1025058" y="861377"/>
                </a:cubicBezTo>
                <a:cubicBezTo>
                  <a:pt x="868216" y="906496"/>
                  <a:pt x="1677171" y="832351"/>
                  <a:pt x="1514008" y="835977"/>
                </a:cubicBezTo>
                <a:lnTo>
                  <a:pt x="942508" y="848677"/>
                </a:lnTo>
                <a:lnTo>
                  <a:pt x="1831508" y="721677"/>
                </a:lnTo>
                <a:cubicBezTo>
                  <a:pt x="2304186" y="647455"/>
                  <a:pt x="2777794" y="577587"/>
                  <a:pt x="3247558" y="486727"/>
                </a:cubicBezTo>
                <a:cubicBezTo>
                  <a:pt x="3294027" y="477739"/>
                  <a:pt x="3421824" y="425693"/>
                  <a:pt x="3374558" y="423227"/>
                </a:cubicBezTo>
                <a:cubicBezTo>
                  <a:pt x="3089071" y="408332"/>
                  <a:pt x="2803058" y="440160"/>
                  <a:pt x="2517308" y="448627"/>
                </a:cubicBezTo>
                <a:lnTo>
                  <a:pt x="1234608" y="670877"/>
                </a:lnTo>
                <a:cubicBezTo>
                  <a:pt x="1228029" y="672109"/>
                  <a:pt x="1221575" y="689544"/>
                  <a:pt x="1228258" y="689927"/>
                </a:cubicBezTo>
                <a:lnTo>
                  <a:pt x="3228508" y="785177"/>
                </a:lnTo>
                <a:cubicBezTo>
                  <a:pt x="3266608" y="802110"/>
                  <a:pt x="3338204" y="877415"/>
                  <a:pt x="3342808" y="835977"/>
                </a:cubicBezTo>
                <a:cubicBezTo>
                  <a:pt x="3356204" y="715410"/>
                  <a:pt x="3072937" y="371128"/>
                  <a:pt x="3025308" y="340677"/>
                </a:cubicBezTo>
                <a:cubicBezTo>
                  <a:pt x="2858073" y="233756"/>
                  <a:pt x="2657008" y="192510"/>
                  <a:pt x="2472858" y="118427"/>
                </a:cubicBezTo>
                <a:cubicBezTo>
                  <a:pt x="2450503" y="6653"/>
                  <a:pt x="2429942" y="-41169"/>
                  <a:pt x="2752258" y="42227"/>
                </a:cubicBezTo>
                <a:cubicBezTo>
                  <a:pt x="3374709" y="203281"/>
                  <a:pt x="3259419" y="294157"/>
                  <a:pt x="3704758" y="550227"/>
                </a:cubicBezTo>
                <a:cubicBezTo>
                  <a:pt x="3737222" y="568894"/>
                  <a:pt x="3653958" y="495194"/>
                  <a:pt x="3628558" y="467677"/>
                </a:cubicBezTo>
                <a:cubicBezTo>
                  <a:pt x="3497325" y="499427"/>
                  <a:pt x="3354024" y="499446"/>
                  <a:pt x="3234858" y="562927"/>
                </a:cubicBezTo>
                <a:cubicBezTo>
                  <a:pt x="3119866" y="624185"/>
                  <a:pt x="2871605" y="724894"/>
                  <a:pt x="2949108" y="829627"/>
                </a:cubicBezTo>
                <a:cubicBezTo>
                  <a:pt x="3052843" y="969810"/>
                  <a:pt x="3296241" y="863494"/>
                  <a:pt x="3469808" y="880427"/>
                </a:cubicBezTo>
                <a:cubicBezTo>
                  <a:pt x="3717458" y="742844"/>
                  <a:pt x="3970876" y="615166"/>
                  <a:pt x="4212758" y="467677"/>
                </a:cubicBezTo>
                <a:cubicBezTo>
                  <a:pt x="4233833" y="454826"/>
                  <a:pt x="4267564" y="386005"/>
                  <a:pt x="4250858" y="404177"/>
                </a:cubicBezTo>
                <a:cubicBezTo>
                  <a:pt x="4113803" y="553254"/>
                  <a:pt x="3963137" y="692883"/>
                  <a:pt x="3850808" y="861377"/>
                </a:cubicBezTo>
                <a:cubicBezTo>
                  <a:pt x="3829641" y="893127"/>
                  <a:pt x="3749738" y="949948"/>
                  <a:pt x="3787308" y="956627"/>
                </a:cubicBezTo>
                <a:cubicBezTo>
                  <a:pt x="3902852" y="977168"/>
                  <a:pt x="4019961" y="925502"/>
                  <a:pt x="4136558" y="912177"/>
                </a:cubicBezTo>
                <a:cubicBezTo>
                  <a:pt x="4242231" y="900100"/>
                  <a:pt x="4348225" y="891010"/>
                  <a:pt x="4454058" y="880427"/>
                </a:cubicBezTo>
                <a:cubicBezTo>
                  <a:pt x="4458291" y="844444"/>
                  <a:pt x="4488912" y="801146"/>
                  <a:pt x="4466758" y="772477"/>
                </a:cubicBezTo>
                <a:cubicBezTo>
                  <a:pt x="4441330" y="739571"/>
                  <a:pt x="4387692" y="741076"/>
                  <a:pt x="4346108" y="740727"/>
                </a:cubicBezTo>
                <a:cubicBezTo>
                  <a:pt x="4134280" y="738947"/>
                  <a:pt x="3922775" y="757660"/>
                  <a:pt x="3711108" y="766127"/>
                </a:cubicBezTo>
                <a:cubicBezTo>
                  <a:pt x="3313175" y="698394"/>
                  <a:pt x="2910951" y="652281"/>
                  <a:pt x="2517308" y="562927"/>
                </a:cubicBezTo>
                <a:cubicBezTo>
                  <a:pt x="2464682" y="550981"/>
                  <a:pt x="2622133" y="529103"/>
                  <a:pt x="2676058" y="531177"/>
                </a:cubicBezTo>
                <a:cubicBezTo>
                  <a:pt x="3009098" y="543986"/>
                  <a:pt x="3340691" y="581977"/>
                  <a:pt x="3673008" y="607377"/>
                </a:cubicBezTo>
                <a:cubicBezTo>
                  <a:pt x="3785191" y="603144"/>
                  <a:pt x="4079688" y="507014"/>
                  <a:pt x="4009558" y="594677"/>
                </a:cubicBezTo>
                <a:cubicBezTo>
                  <a:pt x="3913024" y="715344"/>
                  <a:pt x="3353681" y="903183"/>
                  <a:pt x="3152308" y="975677"/>
                </a:cubicBezTo>
                <a:cubicBezTo>
                  <a:pt x="3226391" y="833860"/>
                  <a:pt x="3286507" y="683821"/>
                  <a:pt x="3374558" y="550227"/>
                </a:cubicBezTo>
                <a:cubicBezTo>
                  <a:pt x="3471519" y="403114"/>
                  <a:pt x="3603223" y="281472"/>
                  <a:pt x="3704758" y="137477"/>
                </a:cubicBezTo>
                <a:cubicBezTo>
                  <a:pt x="3721032" y="114398"/>
                  <a:pt x="3743244" y="34440"/>
                  <a:pt x="3723808" y="54927"/>
                </a:cubicBezTo>
                <a:cubicBezTo>
                  <a:pt x="3438464" y="355695"/>
                  <a:pt x="3438666" y="456170"/>
                  <a:pt x="3266608" y="848677"/>
                </a:cubicBezTo>
                <a:cubicBezTo>
                  <a:pt x="3558681" y="970374"/>
                  <a:pt x="3449060" y="944217"/>
                  <a:pt x="4054008" y="645477"/>
                </a:cubicBezTo>
                <a:cubicBezTo>
                  <a:pt x="4179167" y="583670"/>
                  <a:pt x="4510329" y="387040"/>
                  <a:pt x="4371508" y="372427"/>
                </a:cubicBezTo>
                <a:cubicBezTo>
                  <a:pt x="3945202" y="327553"/>
                  <a:pt x="2993487" y="1074731"/>
                  <a:pt x="2790358" y="1210627"/>
                </a:cubicBezTo>
                <a:cubicBezTo>
                  <a:pt x="2843144" y="1474557"/>
                  <a:pt x="2775398" y="1243597"/>
                  <a:pt x="3355508" y="1039177"/>
                </a:cubicBezTo>
                <a:cubicBezTo>
                  <a:pt x="3611928" y="948820"/>
                  <a:pt x="4377916" y="679079"/>
                  <a:pt x="4136558" y="804227"/>
                </a:cubicBezTo>
                <a:cubicBezTo>
                  <a:pt x="3871663" y="941580"/>
                  <a:pt x="4027245" y="876298"/>
                  <a:pt x="3660308" y="975677"/>
                </a:cubicBezTo>
                <a:cubicBezTo>
                  <a:pt x="3509608" y="927727"/>
                  <a:pt x="3394700" y="924920"/>
                  <a:pt x="3374558" y="689927"/>
                </a:cubicBezTo>
                <a:cubicBezTo>
                  <a:pt x="3368008" y="613509"/>
                  <a:pt x="3429892" y="542532"/>
                  <a:pt x="3482508" y="486727"/>
                </a:cubicBezTo>
                <a:cubicBezTo>
                  <a:pt x="3506146" y="461657"/>
                  <a:pt x="3616884" y="457047"/>
                  <a:pt x="3584108" y="467677"/>
                </a:cubicBezTo>
                <a:cubicBezTo>
                  <a:pt x="2949553" y="673479"/>
                  <a:pt x="2771607" y="702338"/>
                  <a:pt x="2028358" y="848677"/>
                </a:cubicBezTo>
                <a:cubicBezTo>
                  <a:pt x="1948760" y="864349"/>
                  <a:pt x="1867491" y="869844"/>
                  <a:pt x="1787058" y="880427"/>
                </a:cubicBezTo>
                <a:lnTo>
                  <a:pt x="2403008" y="708977"/>
                </a:lnTo>
                <a:cubicBezTo>
                  <a:pt x="2448610" y="695451"/>
                  <a:pt x="2583346" y="650786"/>
                  <a:pt x="2536358" y="658177"/>
                </a:cubicBezTo>
                <a:cubicBezTo>
                  <a:pt x="2301798" y="695074"/>
                  <a:pt x="2071492" y="755508"/>
                  <a:pt x="1837858" y="797877"/>
                </a:cubicBezTo>
                <a:cubicBezTo>
                  <a:pt x="1662887" y="829608"/>
                  <a:pt x="1486491" y="852910"/>
                  <a:pt x="1310808" y="880427"/>
                </a:cubicBezTo>
                <a:cubicBezTo>
                  <a:pt x="1306575" y="869844"/>
                  <a:pt x="1297539" y="860061"/>
                  <a:pt x="1298108" y="848677"/>
                </a:cubicBezTo>
                <a:cubicBezTo>
                  <a:pt x="1301832" y="774204"/>
                  <a:pt x="1314693" y="700470"/>
                  <a:pt x="1323508" y="626427"/>
                </a:cubicBezTo>
                <a:cubicBezTo>
                  <a:pt x="1347462" y="425212"/>
                  <a:pt x="1397423" y="564392"/>
                  <a:pt x="866308" y="702627"/>
                </a:cubicBezTo>
                <a:cubicBezTo>
                  <a:pt x="809158" y="734377"/>
                  <a:pt x="757312" y="778546"/>
                  <a:pt x="694858" y="797877"/>
                </a:cubicBezTo>
                <a:cubicBezTo>
                  <a:pt x="664259" y="807348"/>
                  <a:pt x="627577" y="800788"/>
                  <a:pt x="599608" y="785177"/>
                </a:cubicBezTo>
                <a:cubicBezTo>
                  <a:pt x="444534" y="698624"/>
                  <a:pt x="400552" y="618907"/>
                  <a:pt x="294808" y="486727"/>
                </a:cubicBezTo>
                <a:cubicBezTo>
                  <a:pt x="290575" y="454977"/>
                  <a:pt x="282108" y="359446"/>
                  <a:pt x="282108" y="391477"/>
                </a:cubicBezTo>
                <a:cubicBezTo>
                  <a:pt x="282108" y="448784"/>
                  <a:pt x="288649" y="505952"/>
                  <a:pt x="294808" y="562927"/>
                </a:cubicBezTo>
                <a:cubicBezTo>
                  <a:pt x="297128" y="584388"/>
                  <a:pt x="303275" y="605260"/>
                  <a:pt x="307508" y="626427"/>
                </a:cubicBezTo>
                <a:cubicBezTo>
                  <a:pt x="313858" y="520594"/>
                  <a:pt x="319776" y="414733"/>
                  <a:pt x="326558" y="308927"/>
                </a:cubicBezTo>
                <a:cubicBezTo>
                  <a:pt x="330359" y="249631"/>
                  <a:pt x="387608" y="96591"/>
                  <a:pt x="339258" y="131127"/>
                </a:cubicBezTo>
                <a:cubicBezTo>
                  <a:pt x="280343" y="173209"/>
                  <a:pt x="296708" y="269763"/>
                  <a:pt x="282108" y="340677"/>
                </a:cubicBezTo>
                <a:cubicBezTo>
                  <a:pt x="267017" y="413975"/>
                  <a:pt x="261737" y="488962"/>
                  <a:pt x="250358" y="562927"/>
                </a:cubicBezTo>
                <a:cubicBezTo>
                  <a:pt x="244802" y="599041"/>
                  <a:pt x="236762" y="634747"/>
                  <a:pt x="231308" y="670877"/>
                </a:cubicBezTo>
                <a:cubicBezTo>
                  <a:pt x="219826" y="746947"/>
                  <a:pt x="210141" y="823277"/>
                  <a:pt x="199558" y="899477"/>
                </a:cubicBezTo>
                <a:cubicBezTo>
                  <a:pt x="105372" y="842966"/>
                  <a:pt x="141309" y="878901"/>
                  <a:pt x="275758" y="677227"/>
                </a:cubicBezTo>
                <a:cubicBezTo>
                  <a:pt x="360530" y="550068"/>
                  <a:pt x="457791" y="431694"/>
                  <a:pt x="548808" y="308927"/>
                </a:cubicBezTo>
                <a:cubicBezTo>
                  <a:pt x="717687" y="357178"/>
                  <a:pt x="610892" y="312746"/>
                  <a:pt x="313858" y="594677"/>
                </a:cubicBezTo>
                <a:cubicBezTo>
                  <a:pt x="283385" y="623601"/>
                  <a:pt x="250358" y="649710"/>
                  <a:pt x="218608" y="677227"/>
                </a:cubicBezTo>
                <a:cubicBezTo>
                  <a:pt x="292992" y="487134"/>
                  <a:pt x="302411" y="500268"/>
                  <a:pt x="307508" y="245427"/>
                </a:cubicBezTo>
                <a:cubicBezTo>
                  <a:pt x="307779" y="231876"/>
                  <a:pt x="290575" y="224260"/>
                  <a:pt x="282108" y="213677"/>
                </a:cubicBezTo>
                <a:cubicBezTo>
                  <a:pt x="201675" y="287760"/>
                  <a:pt x="110494" y="351655"/>
                  <a:pt x="40808" y="435927"/>
                </a:cubicBezTo>
                <a:cubicBezTo>
                  <a:pt x="-49410" y="545028"/>
                  <a:pt x="25215" y="567139"/>
                  <a:pt x="117008" y="594677"/>
                </a:cubicBezTo>
                <a:cubicBezTo>
                  <a:pt x="206513" y="621528"/>
                  <a:pt x="299041" y="637010"/>
                  <a:pt x="390058" y="658177"/>
                </a:cubicBezTo>
                <a:cubicBezTo>
                  <a:pt x="686679" y="622582"/>
                  <a:pt x="562614" y="591852"/>
                  <a:pt x="377358" y="1007427"/>
                </a:cubicBezTo>
                <a:cubicBezTo>
                  <a:pt x="354153" y="1059482"/>
                  <a:pt x="269125" y="1201492"/>
                  <a:pt x="313858" y="1166177"/>
                </a:cubicBezTo>
                <a:cubicBezTo>
                  <a:pt x="395939" y="1101376"/>
                  <a:pt x="498008" y="912177"/>
                  <a:pt x="498008" y="912177"/>
                </a:cubicBezTo>
                <a:cubicBezTo>
                  <a:pt x="493775" y="844444"/>
                  <a:pt x="499528" y="775336"/>
                  <a:pt x="485308" y="708977"/>
                </a:cubicBezTo>
                <a:cubicBezTo>
                  <a:pt x="479894" y="683713"/>
                  <a:pt x="465823" y="652134"/>
                  <a:pt x="440858" y="645477"/>
                </a:cubicBezTo>
                <a:cubicBezTo>
                  <a:pt x="393641" y="632886"/>
                  <a:pt x="343491" y="653944"/>
                  <a:pt x="294808" y="658177"/>
                </a:cubicBezTo>
                <a:cubicBezTo>
                  <a:pt x="143374" y="721274"/>
                  <a:pt x="272317" y="641594"/>
                  <a:pt x="199558" y="848677"/>
                </a:cubicBezTo>
                <a:cubicBezTo>
                  <a:pt x="182435" y="897413"/>
                  <a:pt x="131003" y="928487"/>
                  <a:pt x="91608" y="956627"/>
                </a:cubicBezTo>
                <a:cubicBezTo>
                  <a:pt x="127591" y="884660"/>
                  <a:pt x="155526" y="808071"/>
                  <a:pt x="199558" y="740727"/>
                </a:cubicBezTo>
                <a:cubicBezTo>
                  <a:pt x="228237" y="696865"/>
                  <a:pt x="278438" y="670032"/>
                  <a:pt x="307508" y="626427"/>
                </a:cubicBezTo>
                <a:cubicBezTo>
                  <a:pt x="322031" y="604642"/>
                  <a:pt x="317611" y="574832"/>
                  <a:pt x="326558" y="550227"/>
                </a:cubicBezTo>
                <a:cubicBezTo>
                  <a:pt x="334645" y="527987"/>
                  <a:pt x="347725" y="507894"/>
                  <a:pt x="358308" y="486727"/>
                </a:cubicBezTo>
                <a:cubicBezTo>
                  <a:pt x="362541" y="465560"/>
                  <a:pt x="367213" y="444477"/>
                  <a:pt x="371008" y="423227"/>
                </a:cubicBezTo>
                <a:cubicBezTo>
                  <a:pt x="377798" y="385203"/>
                  <a:pt x="393555" y="270460"/>
                  <a:pt x="390058" y="308927"/>
                </a:cubicBezTo>
                <a:cubicBezTo>
                  <a:pt x="378101" y="440452"/>
                  <a:pt x="345608" y="702627"/>
                  <a:pt x="345608" y="702627"/>
                </a:cubicBezTo>
                <a:cubicBezTo>
                  <a:pt x="515085" y="761067"/>
                  <a:pt x="696465" y="834026"/>
                  <a:pt x="879008" y="829627"/>
                </a:cubicBezTo>
                <a:cubicBezTo>
                  <a:pt x="943470" y="828074"/>
                  <a:pt x="997541" y="778827"/>
                  <a:pt x="1056808" y="753427"/>
                </a:cubicBezTo>
                <a:cubicBezTo>
                  <a:pt x="1061041" y="842327"/>
                  <a:pt x="1050201" y="933246"/>
                  <a:pt x="1069508" y="1020127"/>
                </a:cubicBezTo>
                <a:cubicBezTo>
                  <a:pt x="1073431" y="1037781"/>
                  <a:pt x="1103517" y="1045894"/>
                  <a:pt x="1120308" y="1039177"/>
                </a:cubicBezTo>
                <a:cubicBezTo>
                  <a:pt x="1574195" y="857622"/>
                  <a:pt x="1572576" y="830638"/>
                  <a:pt x="1926758" y="575627"/>
                </a:cubicBezTo>
                <a:cubicBezTo>
                  <a:pt x="1911941" y="628544"/>
                  <a:pt x="1929487" y="706201"/>
                  <a:pt x="1882308" y="734377"/>
                </a:cubicBezTo>
                <a:cubicBezTo>
                  <a:pt x="1759741" y="807577"/>
                  <a:pt x="1329569" y="820679"/>
                  <a:pt x="1469558" y="848677"/>
                </a:cubicBezTo>
                <a:cubicBezTo>
                  <a:pt x="1638497" y="882465"/>
                  <a:pt x="1809928" y="793204"/>
                  <a:pt x="1977558" y="753427"/>
                </a:cubicBezTo>
                <a:lnTo>
                  <a:pt x="3101508" y="486727"/>
                </a:lnTo>
                <a:cubicBezTo>
                  <a:pt x="3161391" y="472121"/>
                  <a:pt x="3337783" y="416435"/>
                  <a:pt x="3279308" y="435927"/>
                </a:cubicBezTo>
                <a:cubicBezTo>
                  <a:pt x="2909729" y="559120"/>
                  <a:pt x="2545997" y="703392"/>
                  <a:pt x="2168058" y="797877"/>
                </a:cubicBezTo>
                <a:lnTo>
                  <a:pt x="2041058" y="829627"/>
                </a:lnTo>
                <a:cubicBezTo>
                  <a:pt x="2261913" y="1069412"/>
                  <a:pt x="2342953" y="1278755"/>
                  <a:pt x="2784008" y="1058227"/>
                </a:cubicBezTo>
                <a:cubicBezTo>
                  <a:pt x="2897490" y="1001486"/>
                  <a:pt x="2902541" y="833860"/>
                  <a:pt x="2961808" y="721677"/>
                </a:cubicBezTo>
                <a:cubicBezTo>
                  <a:pt x="2919647" y="595195"/>
                  <a:pt x="2856310" y="489126"/>
                  <a:pt x="3088808" y="391477"/>
                </a:cubicBezTo>
                <a:cubicBezTo>
                  <a:pt x="3235498" y="329867"/>
                  <a:pt x="3405999" y="363426"/>
                  <a:pt x="3565058" y="359727"/>
                </a:cubicBezTo>
                <a:cubicBezTo>
                  <a:pt x="3633300" y="358140"/>
                  <a:pt x="3429591" y="376660"/>
                  <a:pt x="3361858" y="385127"/>
                </a:cubicBezTo>
                <a:cubicBezTo>
                  <a:pt x="3239091" y="459210"/>
                  <a:pt x="3107948" y="520919"/>
                  <a:pt x="2993558" y="607377"/>
                </a:cubicBezTo>
                <a:cubicBezTo>
                  <a:pt x="2924263" y="659751"/>
                  <a:pt x="2763642" y="728388"/>
                  <a:pt x="2815758" y="797877"/>
                </a:cubicBezTo>
                <a:cubicBezTo>
                  <a:pt x="2890505" y="897539"/>
                  <a:pt x="3061291" y="840210"/>
                  <a:pt x="3184058" y="861377"/>
                </a:cubicBezTo>
                <a:lnTo>
                  <a:pt x="3577758" y="689927"/>
                </a:lnTo>
                <a:cubicBezTo>
                  <a:pt x="3599383" y="680316"/>
                  <a:pt x="3618212" y="652800"/>
                  <a:pt x="3641258" y="658177"/>
                </a:cubicBezTo>
                <a:cubicBezTo>
                  <a:pt x="3689335" y="669395"/>
                  <a:pt x="3725925" y="708977"/>
                  <a:pt x="3768258" y="734377"/>
                </a:cubicBezTo>
                <a:cubicBezTo>
                  <a:pt x="3785191" y="808460"/>
                  <a:pt x="3803350" y="882274"/>
                  <a:pt x="3819058" y="956627"/>
                </a:cubicBezTo>
                <a:cubicBezTo>
                  <a:pt x="3835104" y="1032578"/>
                  <a:pt x="3789864" y="1160679"/>
                  <a:pt x="3863508" y="1185227"/>
                </a:cubicBezTo>
                <a:cubicBezTo>
                  <a:pt x="3965702" y="1219292"/>
                  <a:pt x="3794400" y="864635"/>
                  <a:pt x="3787308" y="848677"/>
                </a:cubicBezTo>
                <a:cubicBezTo>
                  <a:pt x="3742406" y="643409"/>
                  <a:pt x="3742858" y="714812"/>
                  <a:pt x="3742858" y="639127"/>
                </a:cubicBezTo>
              </a:path>
            </a:pathLst>
          </a:cu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43DD5F-79A8-46E9-8055-5DE4C6A3F996}"/>
              </a:ext>
            </a:extLst>
          </p:cNvPr>
          <p:cNvSpPr txBox="1"/>
          <p:nvPr/>
        </p:nvSpPr>
        <p:spPr>
          <a:xfrm>
            <a:off x="3560689" y="4038600"/>
            <a:ext cx="5070619" cy="1446550"/>
          </a:xfrm>
          <a:prstGeom prst="rect">
            <a:avLst/>
          </a:prstGeom>
          <a:noFill/>
        </p:spPr>
        <p:txBody>
          <a:bodyPr wrap="none" rtlCol="0">
            <a:spAutoFit/>
          </a:bodyPr>
          <a:lstStyle/>
          <a:p>
            <a:r>
              <a:rPr lang="en-US" sz="4400" dirty="0"/>
              <a:t>AKA “How to Train </a:t>
            </a:r>
          </a:p>
          <a:p>
            <a:r>
              <a:rPr lang="en-US" sz="4400" dirty="0"/>
              <a:t>your Penguin”</a:t>
            </a:r>
          </a:p>
        </p:txBody>
      </p:sp>
      <p:pic>
        <p:nvPicPr>
          <p:cNvPr id="15" name="Picture 14">
            <a:extLst>
              <a:ext uri="{FF2B5EF4-FFF2-40B4-BE49-F238E27FC236}">
                <a16:creationId xmlns:a16="http://schemas.microsoft.com/office/drawing/2014/main" id="{2D6F8991-A335-4631-B5FB-C1B58C749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1142" y="3684915"/>
            <a:ext cx="2125510" cy="2518729"/>
          </a:xfrm>
          <a:prstGeom prst="rect">
            <a:avLst/>
          </a:prstGeom>
        </p:spPr>
      </p:pic>
    </p:spTree>
    <p:extLst>
      <p:ext uri="{BB962C8B-B14F-4D97-AF65-F5344CB8AC3E}">
        <p14:creationId xmlns:p14="http://schemas.microsoft.com/office/powerpoint/2010/main" val="133524103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96E1-FC12-48AB-BB3E-D20C307F1937}"/>
              </a:ext>
            </a:extLst>
          </p:cNvPr>
          <p:cNvSpPr>
            <a:spLocks noGrp="1"/>
          </p:cNvSpPr>
          <p:nvPr>
            <p:ph type="title"/>
          </p:nvPr>
        </p:nvSpPr>
        <p:spPr/>
        <p:txBody>
          <a:bodyPr>
            <a:normAutofit/>
          </a:bodyPr>
          <a:lstStyle/>
          <a:p>
            <a:r>
              <a:rPr lang="en-US" dirty="0"/>
              <a:t>Why?</a:t>
            </a:r>
          </a:p>
        </p:txBody>
      </p:sp>
      <p:pic>
        <p:nvPicPr>
          <p:cNvPr id="5" name="Picture 4" descr="Graphical user interface, application, PowerPoint&#10;&#10;Description automatically generated">
            <a:extLst>
              <a:ext uri="{FF2B5EF4-FFF2-40B4-BE49-F238E27FC236}">
                <a16:creationId xmlns:a16="http://schemas.microsoft.com/office/drawing/2014/main" id="{2D0BF6BA-6307-4680-8FC9-18654C81A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5" y="1614819"/>
            <a:ext cx="5138635" cy="4711733"/>
          </a:xfrm>
          <a:prstGeom prst="rect">
            <a:avLst/>
          </a:prstGeom>
        </p:spPr>
      </p:pic>
      <p:pic>
        <p:nvPicPr>
          <p:cNvPr id="7" name="Picture 6">
            <a:extLst>
              <a:ext uri="{FF2B5EF4-FFF2-40B4-BE49-F238E27FC236}">
                <a16:creationId xmlns:a16="http://schemas.microsoft.com/office/drawing/2014/main" id="{3894D657-3B22-41FF-992C-0F9155C215A3}"/>
              </a:ext>
            </a:extLst>
          </p:cNvPr>
          <p:cNvPicPr>
            <a:picLocks noChangeAspect="1"/>
          </p:cNvPicPr>
          <p:nvPr/>
        </p:nvPicPr>
        <p:blipFill>
          <a:blip r:embed="rId4"/>
          <a:stretch>
            <a:fillRect/>
          </a:stretch>
        </p:blipFill>
        <p:spPr>
          <a:xfrm>
            <a:off x="6096000" y="365125"/>
            <a:ext cx="5410258" cy="2423151"/>
          </a:xfrm>
          <a:prstGeom prst="rect">
            <a:avLst/>
          </a:prstGeom>
        </p:spPr>
      </p:pic>
      <p:pic>
        <p:nvPicPr>
          <p:cNvPr id="9" name="Picture 8">
            <a:extLst>
              <a:ext uri="{FF2B5EF4-FFF2-40B4-BE49-F238E27FC236}">
                <a16:creationId xmlns:a16="http://schemas.microsoft.com/office/drawing/2014/main" id="{5887AD2A-2822-4326-B3CD-428EBA78E3AD}"/>
              </a:ext>
            </a:extLst>
          </p:cNvPr>
          <p:cNvPicPr>
            <a:picLocks noChangeAspect="1"/>
          </p:cNvPicPr>
          <p:nvPr/>
        </p:nvPicPr>
        <p:blipFill>
          <a:blip r:embed="rId5"/>
          <a:stretch>
            <a:fillRect/>
          </a:stretch>
        </p:blipFill>
        <p:spPr>
          <a:xfrm>
            <a:off x="6878635" y="2902774"/>
            <a:ext cx="3844988" cy="3814029"/>
          </a:xfrm>
          <a:prstGeom prst="rect">
            <a:avLst/>
          </a:prstGeom>
        </p:spPr>
      </p:pic>
    </p:spTree>
    <p:extLst>
      <p:ext uri="{BB962C8B-B14F-4D97-AF65-F5344CB8AC3E}">
        <p14:creationId xmlns:p14="http://schemas.microsoft.com/office/powerpoint/2010/main" val="369401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37D7-1530-44CE-9385-FAC3C25B023E}"/>
              </a:ext>
            </a:extLst>
          </p:cNvPr>
          <p:cNvSpPr>
            <a:spLocks noGrp="1"/>
          </p:cNvSpPr>
          <p:nvPr>
            <p:ph type="title"/>
          </p:nvPr>
        </p:nvSpPr>
        <p:spPr>
          <a:xfrm>
            <a:off x="838200" y="74853"/>
            <a:ext cx="10515600" cy="1325563"/>
          </a:xfrm>
        </p:spPr>
        <p:txBody>
          <a:bodyPr/>
          <a:lstStyle/>
          <a:p>
            <a:r>
              <a:rPr lang="en-US" sz="5400" dirty="0"/>
              <a:t>The Year of the Linux Desktop</a:t>
            </a:r>
          </a:p>
        </p:txBody>
      </p:sp>
      <p:pic>
        <p:nvPicPr>
          <p:cNvPr id="4" name="Picture 3" descr="Graphical user interface&#10;&#10;Description automatically generated">
            <a:extLst>
              <a:ext uri="{FF2B5EF4-FFF2-40B4-BE49-F238E27FC236}">
                <a16:creationId xmlns:a16="http://schemas.microsoft.com/office/drawing/2014/main" id="{19713C0F-26E4-443C-BD58-52DCD379D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31563"/>
            <a:ext cx="4759657" cy="267560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37FEEF14-6675-4522-8187-3D6F45819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22" y="1194888"/>
            <a:ext cx="4656170" cy="2612283"/>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847484E-FD50-47A0-B17A-09D90BA41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5547" y="3966038"/>
            <a:ext cx="4759657" cy="2657475"/>
          </a:xfrm>
          <a:prstGeom prst="rect">
            <a:avLst/>
          </a:prstGeom>
        </p:spPr>
      </p:pic>
      <p:pic>
        <p:nvPicPr>
          <p:cNvPr id="12" name="Picture 11" descr="A screenshot of a video game&#10;&#10;Description automatically generated with medium confidence">
            <a:extLst>
              <a:ext uri="{FF2B5EF4-FFF2-40B4-BE49-F238E27FC236}">
                <a16:creationId xmlns:a16="http://schemas.microsoft.com/office/drawing/2014/main" id="{8F1C3801-AA7D-4BD4-8FC9-2AD914052A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922" y="3966038"/>
            <a:ext cx="5218878" cy="2696182"/>
          </a:xfrm>
          <a:prstGeom prst="rect">
            <a:avLst/>
          </a:prstGeom>
        </p:spPr>
      </p:pic>
    </p:spTree>
    <p:extLst>
      <p:ext uri="{BB962C8B-B14F-4D97-AF65-F5344CB8AC3E}">
        <p14:creationId xmlns:p14="http://schemas.microsoft.com/office/powerpoint/2010/main" val="19563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8A51-BF59-4C0D-85AD-C8D051BF1DB1}"/>
              </a:ext>
            </a:extLst>
          </p:cNvPr>
          <p:cNvSpPr>
            <a:spLocks noGrp="1"/>
          </p:cNvSpPr>
          <p:nvPr>
            <p:ph type="title"/>
          </p:nvPr>
        </p:nvSpPr>
        <p:spPr/>
        <p:txBody>
          <a:bodyPr>
            <a:normAutofit fontScale="90000"/>
          </a:bodyPr>
          <a:lstStyle/>
          <a:p>
            <a:r>
              <a:rPr lang="en-US" dirty="0"/>
              <a:t>Year of the Linux </a:t>
            </a:r>
            <a:r>
              <a:rPr lang="en-US" strike="sngStrike" dirty="0"/>
              <a:t>Desktop</a:t>
            </a:r>
            <a:r>
              <a:rPr lang="en-US" dirty="0"/>
              <a:t> Handheld</a:t>
            </a:r>
          </a:p>
        </p:txBody>
      </p:sp>
      <p:pic>
        <p:nvPicPr>
          <p:cNvPr id="4" name="Picture 3" descr="A video game controller&#10;&#10;Description automatically generated with medium confidence">
            <a:extLst>
              <a:ext uri="{FF2B5EF4-FFF2-40B4-BE49-F238E27FC236}">
                <a16:creationId xmlns:a16="http://schemas.microsoft.com/office/drawing/2014/main" id="{37C21DD2-43DC-4018-A3BF-35C2687FF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25782"/>
            <a:ext cx="5440063" cy="3457463"/>
          </a:xfrm>
          <a:prstGeom prst="rect">
            <a:avLst/>
          </a:prstGeom>
        </p:spPr>
      </p:pic>
      <p:pic>
        <p:nvPicPr>
          <p:cNvPr id="6" name="Picture 5" descr="A cell phone on a table&#10;&#10;Description automatically generated with low confidence">
            <a:extLst>
              <a:ext uri="{FF2B5EF4-FFF2-40B4-BE49-F238E27FC236}">
                <a16:creationId xmlns:a16="http://schemas.microsoft.com/office/drawing/2014/main" id="{1FD23E7C-D6B6-46B5-A668-3025AEC45174}"/>
              </a:ext>
            </a:extLst>
          </p:cNvPr>
          <p:cNvPicPr>
            <a:picLocks noChangeAspect="1"/>
          </p:cNvPicPr>
          <p:nvPr/>
        </p:nvPicPr>
        <p:blipFill rotWithShape="1">
          <a:blip r:embed="rId4">
            <a:extLst>
              <a:ext uri="{28A0092B-C50C-407E-A947-70E740481C1C}">
                <a14:useLocalDpi xmlns:a14="http://schemas.microsoft.com/office/drawing/2010/main" val="0"/>
              </a:ext>
            </a:extLst>
          </a:blip>
          <a:srcRect l="9907" r="12263"/>
          <a:stretch/>
        </p:blipFill>
        <p:spPr>
          <a:xfrm>
            <a:off x="6949018" y="1969053"/>
            <a:ext cx="4404782" cy="3770923"/>
          </a:xfrm>
          <a:prstGeom prst="rect">
            <a:avLst/>
          </a:prstGeom>
        </p:spPr>
      </p:pic>
    </p:spTree>
    <p:extLst>
      <p:ext uri="{BB962C8B-B14F-4D97-AF65-F5344CB8AC3E}">
        <p14:creationId xmlns:p14="http://schemas.microsoft.com/office/powerpoint/2010/main" val="1492124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8A51-BF59-4C0D-85AD-C8D051BF1DB1}"/>
              </a:ext>
            </a:extLst>
          </p:cNvPr>
          <p:cNvSpPr>
            <a:spLocks noGrp="1"/>
          </p:cNvSpPr>
          <p:nvPr>
            <p:ph type="title"/>
          </p:nvPr>
        </p:nvSpPr>
        <p:spPr/>
        <p:txBody>
          <a:bodyPr>
            <a:normAutofit fontScale="90000"/>
          </a:bodyPr>
          <a:lstStyle/>
          <a:p>
            <a:r>
              <a:rPr lang="en-US" dirty="0"/>
              <a:t>Year of the Linux </a:t>
            </a:r>
            <a:r>
              <a:rPr lang="en-US" strike="sngStrike" dirty="0"/>
              <a:t>Desktop</a:t>
            </a:r>
            <a:r>
              <a:rPr lang="en-US" dirty="0"/>
              <a:t> Handheld</a:t>
            </a:r>
          </a:p>
        </p:txBody>
      </p:sp>
      <p:pic>
        <p:nvPicPr>
          <p:cNvPr id="5" name="Picture 4" descr="A picture containing text, red, dark, cup&#10;&#10;Description automatically generated">
            <a:extLst>
              <a:ext uri="{FF2B5EF4-FFF2-40B4-BE49-F238E27FC236}">
                <a16:creationId xmlns:a16="http://schemas.microsoft.com/office/drawing/2014/main" id="{EE0D5815-05F4-4A0E-9F45-B155E88D1206}"/>
              </a:ext>
            </a:extLst>
          </p:cNvPr>
          <p:cNvPicPr>
            <a:picLocks noChangeAspect="1"/>
          </p:cNvPicPr>
          <p:nvPr/>
        </p:nvPicPr>
        <p:blipFill rotWithShape="1">
          <a:blip r:embed="rId3">
            <a:extLst>
              <a:ext uri="{28A0092B-C50C-407E-A947-70E740481C1C}">
                <a14:useLocalDpi xmlns:a14="http://schemas.microsoft.com/office/drawing/2010/main" val="0"/>
              </a:ext>
            </a:extLst>
          </a:blip>
          <a:srcRect l="22156" t="11691" r="15644" b="9090"/>
          <a:stretch/>
        </p:blipFill>
        <p:spPr>
          <a:xfrm>
            <a:off x="296983" y="2516554"/>
            <a:ext cx="3376247" cy="3071446"/>
          </a:xfrm>
          <a:prstGeom prst="rect">
            <a:avLst/>
          </a:prstGeom>
        </p:spPr>
      </p:pic>
      <p:pic>
        <p:nvPicPr>
          <p:cNvPr id="8" name="Picture 7" descr="A picture containing text, electronics&#10;&#10;Description automatically generated">
            <a:extLst>
              <a:ext uri="{FF2B5EF4-FFF2-40B4-BE49-F238E27FC236}">
                <a16:creationId xmlns:a16="http://schemas.microsoft.com/office/drawing/2014/main" id="{32E29760-D9A4-4C05-9D7D-FA4567268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001" y="2024185"/>
            <a:ext cx="7718126" cy="4341446"/>
          </a:xfrm>
          <a:prstGeom prst="rect">
            <a:avLst/>
          </a:prstGeom>
        </p:spPr>
      </p:pic>
    </p:spTree>
    <p:extLst>
      <p:ext uri="{BB962C8B-B14F-4D97-AF65-F5344CB8AC3E}">
        <p14:creationId xmlns:p14="http://schemas.microsoft.com/office/powerpoint/2010/main" val="3893404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25C9FF49-ECDD-4696-9E9E-4EAA03619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57" y="2497556"/>
            <a:ext cx="5486400" cy="3429000"/>
          </a:xfrm>
          <a:prstGeom prst="rect">
            <a:avLst/>
          </a:prstGeom>
        </p:spPr>
      </p:pic>
      <p:sp>
        <p:nvSpPr>
          <p:cNvPr id="2" name="Title 1">
            <a:extLst>
              <a:ext uri="{FF2B5EF4-FFF2-40B4-BE49-F238E27FC236}">
                <a16:creationId xmlns:a16="http://schemas.microsoft.com/office/drawing/2014/main" id="{111E37D7-1530-44CE-9385-FAC3C25B023E}"/>
              </a:ext>
            </a:extLst>
          </p:cNvPr>
          <p:cNvSpPr>
            <a:spLocks noGrp="1"/>
          </p:cNvSpPr>
          <p:nvPr>
            <p:ph type="title"/>
          </p:nvPr>
        </p:nvSpPr>
        <p:spPr>
          <a:xfrm>
            <a:off x="838200" y="130890"/>
            <a:ext cx="10515600" cy="1325563"/>
          </a:xfrm>
        </p:spPr>
        <p:txBody>
          <a:bodyPr/>
          <a:lstStyle/>
          <a:p>
            <a:r>
              <a:rPr lang="en-US" sz="6000" dirty="0"/>
              <a:t>Getting Started With Linux</a:t>
            </a:r>
          </a:p>
        </p:txBody>
      </p:sp>
      <p:pic>
        <p:nvPicPr>
          <p:cNvPr id="6" name="Picture 5" descr="A screenshot of a computer&#10;&#10;Description automatically generated with medium confidence">
            <a:extLst>
              <a:ext uri="{FF2B5EF4-FFF2-40B4-BE49-F238E27FC236}">
                <a16:creationId xmlns:a16="http://schemas.microsoft.com/office/drawing/2014/main" id="{5D372DD5-8D76-4153-9268-FF954C003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906" y="1609970"/>
            <a:ext cx="6231467" cy="3505200"/>
          </a:xfrm>
          <a:prstGeom prst="rect">
            <a:avLst/>
          </a:prstGeom>
        </p:spPr>
      </p:pic>
      <p:sp>
        <p:nvSpPr>
          <p:cNvPr id="7" name="TextBox 6">
            <a:extLst>
              <a:ext uri="{FF2B5EF4-FFF2-40B4-BE49-F238E27FC236}">
                <a16:creationId xmlns:a16="http://schemas.microsoft.com/office/drawing/2014/main" id="{2F245E28-FEC3-4CF1-BA98-579071A0264F}"/>
              </a:ext>
            </a:extLst>
          </p:cNvPr>
          <p:cNvSpPr txBox="1"/>
          <p:nvPr/>
        </p:nvSpPr>
        <p:spPr>
          <a:xfrm>
            <a:off x="6423123" y="5359420"/>
            <a:ext cx="5077031" cy="954107"/>
          </a:xfrm>
          <a:prstGeom prst="rect">
            <a:avLst/>
          </a:prstGeom>
          <a:noFill/>
        </p:spPr>
        <p:txBody>
          <a:bodyPr wrap="none" rtlCol="0">
            <a:spAutoFit/>
          </a:bodyPr>
          <a:lstStyle/>
          <a:p>
            <a:pPr algn="ctr"/>
            <a:r>
              <a:rPr lang="en-US" sz="2800" dirty="0"/>
              <a:t>Gnome Desktop Environment </a:t>
            </a:r>
          </a:p>
          <a:p>
            <a:pPr algn="ctr"/>
            <a:r>
              <a:rPr lang="en-US" sz="2800" dirty="0"/>
              <a:t>(default)</a:t>
            </a:r>
          </a:p>
        </p:txBody>
      </p:sp>
      <p:sp>
        <p:nvSpPr>
          <p:cNvPr id="10" name="TextBox 9">
            <a:extLst>
              <a:ext uri="{FF2B5EF4-FFF2-40B4-BE49-F238E27FC236}">
                <a16:creationId xmlns:a16="http://schemas.microsoft.com/office/drawing/2014/main" id="{8A519EF8-9102-48E4-AC9B-29A2AEA14DF8}"/>
              </a:ext>
            </a:extLst>
          </p:cNvPr>
          <p:cNvSpPr txBox="1"/>
          <p:nvPr/>
        </p:nvSpPr>
        <p:spPr>
          <a:xfrm>
            <a:off x="151415" y="6051917"/>
            <a:ext cx="5755102" cy="523220"/>
          </a:xfrm>
          <a:prstGeom prst="rect">
            <a:avLst/>
          </a:prstGeom>
          <a:noFill/>
        </p:spPr>
        <p:txBody>
          <a:bodyPr wrap="none" rtlCol="0">
            <a:spAutoFit/>
          </a:bodyPr>
          <a:lstStyle/>
          <a:p>
            <a:r>
              <a:rPr lang="en-US" sz="2800" dirty="0"/>
              <a:t>KDE Plasma Desktop Environment</a:t>
            </a:r>
          </a:p>
        </p:txBody>
      </p:sp>
      <p:sp>
        <p:nvSpPr>
          <p:cNvPr id="11" name="TextBox 10">
            <a:extLst>
              <a:ext uri="{FF2B5EF4-FFF2-40B4-BE49-F238E27FC236}">
                <a16:creationId xmlns:a16="http://schemas.microsoft.com/office/drawing/2014/main" id="{79D0C316-7428-4A8F-9B44-D7C4F27976A0}"/>
              </a:ext>
            </a:extLst>
          </p:cNvPr>
          <p:cNvSpPr txBox="1"/>
          <p:nvPr/>
        </p:nvSpPr>
        <p:spPr>
          <a:xfrm>
            <a:off x="915551" y="1456453"/>
            <a:ext cx="4105611" cy="830997"/>
          </a:xfrm>
          <a:prstGeom prst="rect">
            <a:avLst/>
          </a:prstGeom>
          <a:noFill/>
        </p:spPr>
        <p:txBody>
          <a:bodyPr wrap="none" rtlCol="0">
            <a:spAutoFit/>
          </a:bodyPr>
          <a:lstStyle/>
          <a:p>
            <a:r>
              <a:rPr lang="en-US" sz="4800" dirty="0">
                <a:ln>
                  <a:solidFill>
                    <a:schemeClr val="accent4"/>
                  </a:solidFill>
                </a:ln>
                <a:solidFill>
                  <a:schemeClr val="accent3"/>
                </a:solidFill>
                <a:hlinkClick r:id="rId5">
                  <a:extLst>
                    <a:ext uri="{A12FA001-AC4F-418D-AE19-62706E023703}">
                      <ahyp:hlinkClr xmlns:ahyp="http://schemas.microsoft.com/office/drawing/2018/hyperlinkcolor" val="tx"/>
                    </a:ext>
                  </a:extLst>
                </a:hlinkClick>
              </a:rPr>
              <a:t>getfedora.org</a:t>
            </a:r>
            <a:endParaRPr lang="en-US" sz="4800" dirty="0">
              <a:ln>
                <a:solidFill>
                  <a:schemeClr val="accent4"/>
                </a:solidFill>
              </a:ln>
              <a:solidFill>
                <a:schemeClr val="accent3"/>
              </a:solidFill>
            </a:endParaRPr>
          </a:p>
        </p:txBody>
      </p:sp>
    </p:spTree>
    <p:extLst>
      <p:ext uri="{BB962C8B-B14F-4D97-AF65-F5344CB8AC3E}">
        <p14:creationId xmlns:p14="http://schemas.microsoft.com/office/powerpoint/2010/main" val="1069483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3B75-8EB4-413F-9546-FE1C7841F096}"/>
              </a:ext>
            </a:extLst>
          </p:cNvPr>
          <p:cNvSpPr>
            <a:spLocks noGrp="1"/>
          </p:cNvSpPr>
          <p:nvPr>
            <p:ph type="title"/>
          </p:nvPr>
        </p:nvSpPr>
        <p:spPr/>
        <p:txBody>
          <a:bodyPr/>
          <a:lstStyle/>
          <a:p>
            <a:r>
              <a:rPr lang="en-US" dirty="0"/>
              <a:t>Installing</a:t>
            </a:r>
          </a:p>
        </p:txBody>
      </p:sp>
      <p:pic>
        <p:nvPicPr>
          <p:cNvPr id="4" name="Picture 3">
            <a:extLst>
              <a:ext uri="{FF2B5EF4-FFF2-40B4-BE49-F238E27FC236}">
                <a16:creationId xmlns:a16="http://schemas.microsoft.com/office/drawing/2014/main" id="{CB89C89E-DA7F-4791-8121-782CEE59E6F2}"/>
              </a:ext>
            </a:extLst>
          </p:cNvPr>
          <p:cNvPicPr>
            <a:picLocks noChangeAspect="1"/>
          </p:cNvPicPr>
          <p:nvPr/>
        </p:nvPicPr>
        <p:blipFill>
          <a:blip r:embed="rId3"/>
          <a:stretch>
            <a:fillRect/>
          </a:stretch>
        </p:blipFill>
        <p:spPr>
          <a:xfrm>
            <a:off x="2216948" y="1690688"/>
            <a:ext cx="7640116" cy="4829849"/>
          </a:xfrm>
          <a:prstGeom prst="rect">
            <a:avLst/>
          </a:prstGeom>
        </p:spPr>
      </p:pic>
    </p:spTree>
    <p:extLst>
      <p:ext uri="{BB962C8B-B14F-4D97-AF65-F5344CB8AC3E}">
        <p14:creationId xmlns:p14="http://schemas.microsoft.com/office/powerpoint/2010/main" val="1839501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49EC4-13C0-4C3E-8B7B-D0AE19674C0A}"/>
              </a:ext>
            </a:extLst>
          </p:cNvPr>
          <p:cNvSpPr>
            <a:spLocks noGrp="1"/>
          </p:cNvSpPr>
          <p:nvPr>
            <p:ph type="title"/>
          </p:nvPr>
        </p:nvSpPr>
        <p:spPr>
          <a:xfrm>
            <a:off x="639097" y="0"/>
            <a:ext cx="10515600" cy="1325563"/>
          </a:xfrm>
        </p:spPr>
        <p:txBody>
          <a:bodyPr/>
          <a:lstStyle/>
          <a:p>
            <a:r>
              <a:rPr lang="en-US" dirty="0"/>
              <a:t>Live CD</a:t>
            </a:r>
          </a:p>
        </p:txBody>
      </p:sp>
      <p:pic>
        <p:nvPicPr>
          <p:cNvPr id="4" name="Picture 3">
            <a:extLst>
              <a:ext uri="{FF2B5EF4-FFF2-40B4-BE49-F238E27FC236}">
                <a16:creationId xmlns:a16="http://schemas.microsoft.com/office/drawing/2014/main" id="{BA70AB3B-09E3-4A6B-AA50-05393D67745F}"/>
              </a:ext>
            </a:extLst>
          </p:cNvPr>
          <p:cNvPicPr>
            <a:picLocks noChangeAspect="1"/>
          </p:cNvPicPr>
          <p:nvPr/>
        </p:nvPicPr>
        <p:blipFill rotWithShape="1">
          <a:blip r:embed="rId3"/>
          <a:srcRect t="4921"/>
          <a:stretch/>
        </p:blipFill>
        <p:spPr>
          <a:xfrm>
            <a:off x="1568081" y="1135627"/>
            <a:ext cx="10046273" cy="5538018"/>
          </a:xfrm>
          <a:prstGeom prst="rect">
            <a:avLst/>
          </a:prstGeom>
        </p:spPr>
      </p:pic>
    </p:spTree>
    <p:extLst>
      <p:ext uri="{BB962C8B-B14F-4D97-AF65-F5344CB8AC3E}">
        <p14:creationId xmlns:p14="http://schemas.microsoft.com/office/powerpoint/2010/main" val="2127500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53C11-A369-4FB1-8F83-E2CEAEEC6E24}"/>
              </a:ext>
            </a:extLst>
          </p:cNvPr>
          <p:cNvSpPr>
            <a:spLocks noGrp="1"/>
          </p:cNvSpPr>
          <p:nvPr>
            <p:ph type="title"/>
          </p:nvPr>
        </p:nvSpPr>
        <p:spPr/>
        <p:txBody>
          <a:bodyPr/>
          <a:lstStyle/>
          <a:p>
            <a:r>
              <a:rPr lang="en-US" dirty="0"/>
              <a:t>Getting Oriented - Software</a:t>
            </a:r>
          </a:p>
        </p:txBody>
      </p:sp>
      <p:pic>
        <p:nvPicPr>
          <p:cNvPr id="1028" name="Picture 4">
            <a:extLst>
              <a:ext uri="{FF2B5EF4-FFF2-40B4-BE49-F238E27FC236}">
                <a16:creationId xmlns:a16="http://schemas.microsoft.com/office/drawing/2014/main" id="{88D34745-AF9B-4EAD-B967-B7259643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81" y="1968910"/>
            <a:ext cx="6354427" cy="44318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DFFDA1-689D-4C47-98FB-8BAD2FEE2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8831" y="1209367"/>
            <a:ext cx="4123504" cy="28759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64F3149-040F-4AB3-9DA8-8745E23CFE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8831" y="3908321"/>
            <a:ext cx="4144655" cy="289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647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2274-65E8-428D-8740-0748B73D2C5C}"/>
              </a:ext>
            </a:extLst>
          </p:cNvPr>
          <p:cNvSpPr>
            <a:spLocks noGrp="1"/>
          </p:cNvSpPr>
          <p:nvPr>
            <p:ph type="title"/>
          </p:nvPr>
        </p:nvSpPr>
        <p:spPr/>
        <p:txBody>
          <a:bodyPr>
            <a:normAutofit fontScale="90000"/>
          </a:bodyPr>
          <a:lstStyle/>
          <a:p>
            <a:r>
              <a:rPr lang="en-US" dirty="0"/>
              <a:t>Getting Oriented – Desktop Environment</a:t>
            </a:r>
          </a:p>
        </p:txBody>
      </p:sp>
      <p:pic>
        <p:nvPicPr>
          <p:cNvPr id="2050" name="Picture 2">
            <a:extLst>
              <a:ext uri="{FF2B5EF4-FFF2-40B4-BE49-F238E27FC236}">
                <a16:creationId xmlns:a16="http://schemas.microsoft.com/office/drawing/2014/main" id="{A9A01E9D-764B-414A-B6C4-21FB3144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326" y="2391081"/>
            <a:ext cx="5751872" cy="32354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0CD0D41-7F01-4BC9-A889-A5384D741D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29" r="18581" b="51548"/>
          <a:stretch/>
        </p:blipFill>
        <p:spPr bwMode="auto">
          <a:xfrm>
            <a:off x="550606" y="2458250"/>
            <a:ext cx="5286299" cy="2405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41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5" name="TextBox 4">
            <a:extLst>
              <a:ext uri="{FF2B5EF4-FFF2-40B4-BE49-F238E27FC236}">
                <a16:creationId xmlns:a16="http://schemas.microsoft.com/office/drawing/2014/main" id="{0E47F09B-E52C-4A7A-ABED-478ADCE2B871}"/>
              </a:ext>
            </a:extLst>
          </p:cNvPr>
          <p:cNvSpPr txBox="1"/>
          <p:nvPr/>
        </p:nvSpPr>
        <p:spPr>
          <a:xfrm>
            <a:off x="7160342" y="2234381"/>
            <a:ext cx="2089033" cy="369332"/>
          </a:xfrm>
          <a:prstGeom prst="rect">
            <a:avLst/>
          </a:prstGeom>
          <a:noFill/>
        </p:spPr>
        <p:txBody>
          <a:bodyPr wrap="none" rtlCol="0">
            <a:spAutoFit/>
          </a:bodyPr>
          <a:lstStyle/>
          <a:p>
            <a:r>
              <a:rPr lang="en-US" dirty="0"/>
              <a:t>The root directory</a:t>
            </a:r>
          </a:p>
        </p:txBody>
      </p:sp>
    </p:spTree>
    <p:extLst>
      <p:ext uri="{BB962C8B-B14F-4D97-AF65-F5344CB8AC3E}">
        <p14:creationId xmlns:p14="http://schemas.microsoft.com/office/powerpoint/2010/main" val="3143694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a:xfrm>
            <a:off x="1527886" y="696037"/>
            <a:ext cx="5889672" cy="2900148"/>
          </a:xfrm>
        </p:spPr>
        <p:txBody>
          <a:bodyPr vert="horz" lIns="91440" tIns="45720" rIns="91440" bIns="45720" rtlCol="0" anchor="ctr">
            <a:normAutofit/>
          </a:bodyPr>
          <a:lstStyle/>
          <a:p>
            <a:pPr algn="l"/>
            <a:r>
              <a:rPr lang="en-US" sz="18400" dirty="0">
                <a:latin typeface="+mn-lt"/>
              </a:rPr>
              <a:t>Me</a:t>
            </a:r>
            <a:endParaRPr lang="en-US" sz="6600" dirty="0">
              <a:latin typeface="+mn-lt"/>
            </a:endParaRPr>
          </a:p>
        </p:txBody>
      </p:sp>
      <p:pic>
        <p:nvPicPr>
          <p:cNvPr id="6" name="Picture 5">
            <a:extLst>
              <a:ext uri="{FF2B5EF4-FFF2-40B4-BE49-F238E27FC236}">
                <a16:creationId xmlns:a16="http://schemas.microsoft.com/office/drawing/2014/main" id="{998BB71C-334B-40E5-A4F0-980CE6A4F07E}"/>
              </a:ext>
            </a:extLst>
          </p:cNvPr>
          <p:cNvPicPr>
            <a:picLocks noChangeAspect="1"/>
          </p:cNvPicPr>
          <p:nvPr/>
        </p:nvPicPr>
        <p:blipFill rotWithShape="1">
          <a:blip r:embed="rId3"/>
          <a:srcRect l="15522" r="15662" b="16491"/>
          <a:stretch/>
        </p:blipFill>
        <p:spPr>
          <a:xfrm>
            <a:off x="9244972" y="3453605"/>
            <a:ext cx="2174216" cy="2638425"/>
          </a:xfrm>
          <a:prstGeom prst="rect">
            <a:avLst/>
          </a:prstGeom>
        </p:spPr>
      </p:pic>
      <p:pic>
        <p:nvPicPr>
          <p:cNvPr id="7" name="Picture 6">
            <a:extLst>
              <a:ext uri="{FF2B5EF4-FFF2-40B4-BE49-F238E27FC236}">
                <a16:creationId xmlns:a16="http://schemas.microsoft.com/office/drawing/2014/main" id="{B074271B-8922-4BC5-A515-C4CDC181A50E}"/>
              </a:ext>
            </a:extLst>
          </p:cNvPr>
          <p:cNvPicPr>
            <a:picLocks noChangeAspect="1"/>
          </p:cNvPicPr>
          <p:nvPr/>
        </p:nvPicPr>
        <p:blipFill rotWithShape="1">
          <a:blip r:embed="rId4"/>
          <a:srcRect l="9662" t="21593" b="10447"/>
          <a:stretch/>
        </p:blipFill>
        <p:spPr>
          <a:xfrm>
            <a:off x="9242500" y="994675"/>
            <a:ext cx="2174216" cy="2452818"/>
          </a:xfrm>
          <a:prstGeom prst="rect">
            <a:avLst/>
          </a:prstGeom>
        </p:spPr>
      </p:pic>
    </p:spTree>
    <p:extLst>
      <p:ext uri="{BB962C8B-B14F-4D97-AF65-F5344CB8AC3E}">
        <p14:creationId xmlns:p14="http://schemas.microsoft.com/office/powerpoint/2010/main" val="82665186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CB6F378F-4E41-40C1-831F-04B95C8C3C1C}"/>
              </a:ext>
            </a:extLst>
          </p:cNvPr>
          <p:cNvSpPr txBox="1"/>
          <p:nvPr/>
        </p:nvSpPr>
        <p:spPr>
          <a:xfrm>
            <a:off x="892277" y="4188542"/>
            <a:ext cx="931665" cy="923330"/>
          </a:xfrm>
          <a:prstGeom prst="rect">
            <a:avLst/>
          </a:prstGeom>
          <a:noFill/>
        </p:spPr>
        <p:txBody>
          <a:bodyPr wrap="none" rtlCol="0">
            <a:spAutoFit/>
          </a:bodyPr>
          <a:lstStyle/>
          <a:p>
            <a:r>
              <a:rPr lang="en-US" dirty="0"/>
              <a:t>/bin/cd</a:t>
            </a:r>
          </a:p>
          <a:p>
            <a:r>
              <a:rPr lang="en-US" dirty="0"/>
              <a:t>/bin/ls</a:t>
            </a:r>
          </a:p>
          <a:p>
            <a:endParaRPr lang="en-US" dirty="0"/>
          </a:p>
        </p:txBody>
      </p:sp>
    </p:spTree>
    <p:extLst>
      <p:ext uri="{BB962C8B-B14F-4D97-AF65-F5344CB8AC3E}">
        <p14:creationId xmlns:p14="http://schemas.microsoft.com/office/powerpoint/2010/main" val="4082293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id="{6759144B-735D-47AB-9173-5625DF960CCC}"/>
              </a:ext>
            </a:extLst>
          </p:cNvPr>
          <p:cNvSpPr txBox="1"/>
          <p:nvPr/>
        </p:nvSpPr>
        <p:spPr>
          <a:xfrm>
            <a:off x="2639961" y="4188542"/>
            <a:ext cx="1555234" cy="646331"/>
          </a:xfrm>
          <a:prstGeom prst="rect">
            <a:avLst/>
          </a:prstGeom>
          <a:noFill/>
        </p:spPr>
        <p:txBody>
          <a:bodyPr wrap="none" rtlCol="0">
            <a:spAutoFit/>
          </a:bodyPr>
          <a:lstStyle/>
          <a:p>
            <a:r>
              <a:rPr lang="en-US" dirty="0"/>
              <a:t>/dev/null</a:t>
            </a:r>
          </a:p>
          <a:p>
            <a:r>
              <a:rPr lang="en-US" dirty="0"/>
              <a:t>/dev/random</a:t>
            </a:r>
          </a:p>
        </p:txBody>
      </p:sp>
    </p:spTree>
    <p:extLst>
      <p:ext uri="{BB962C8B-B14F-4D97-AF65-F5344CB8AC3E}">
        <p14:creationId xmlns:p14="http://schemas.microsoft.com/office/powerpoint/2010/main" val="117927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4" name="TextBox 13">
            <a:extLst>
              <a:ext uri="{FF2B5EF4-FFF2-40B4-BE49-F238E27FC236}">
                <a16:creationId xmlns:a16="http://schemas.microsoft.com/office/drawing/2014/main" id="{258EDB13-6A73-4A7B-AFBC-EF3F8C4C5C7D}"/>
              </a:ext>
            </a:extLst>
          </p:cNvPr>
          <p:cNvSpPr txBox="1"/>
          <p:nvPr/>
        </p:nvSpPr>
        <p:spPr>
          <a:xfrm>
            <a:off x="3935757" y="4219336"/>
            <a:ext cx="1467068" cy="646331"/>
          </a:xfrm>
          <a:prstGeom prst="rect">
            <a:avLst/>
          </a:prstGeom>
          <a:noFill/>
        </p:spPr>
        <p:txBody>
          <a:bodyPr wrap="none" rtlCol="0">
            <a:spAutoFit/>
          </a:bodyPr>
          <a:lstStyle/>
          <a:p>
            <a:r>
              <a:rPr lang="en-US" dirty="0"/>
              <a:t>/</a:t>
            </a:r>
            <a:r>
              <a:rPr lang="en-US" dirty="0" err="1"/>
              <a:t>etc</a:t>
            </a:r>
            <a:r>
              <a:rPr lang="en-US" dirty="0"/>
              <a:t>/passwd</a:t>
            </a:r>
          </a:p>
          <a:p>
            <a:r>
              <a:rPr lang="en-US" dirty="0"/>
              <a:t>/</a:t>
            </a:r>
            <a:r>
              <a:rPr lang="en-US" dirty="0" err="1"/>
              <a:t>etc</a:t>
            </a:r>
            <a:r>
              <a:rPr lang="en-US" dirty="0"/>
              <a:t>/hosts</a:t>
            </a:r>
          </a:p>
        </p:txBody>
      </p:sp>
    </p:spTree>
    <p:extLst>
      <p:ext uri="{BB962C8B-B14F-4D97-AF65-F5344CB8AC3E}">
        <p14:creationId xmlns:p14="http://schemas.microsoft.com/office/powerpoint/2010/main" val="300116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ectangle: Rounded Corners 11">
            <a:extLst>
              <a:ext uri="{FF2B5EF4-FFF2-40B4-BE49-F238E27FC236}">
                <a16:creationId xmlns:a16="http://schemas.microsoft.com/office/drawing/2014/main" id="{E985FA13-4050-4BBC-B295-3AF73CEB6DB0}"/>
              </a:ext>
            </a:extLst>
          </p:cNvPr>
          <p:cNvSpPr/>
          <p:nvPr/>
        </p:nvSpPr>
        <p:spPr>
          <a:xfrm>
            <a:off x="5631423" y="3288889"/>
            <a:ext cx="1492047"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/home</a:t>
            </a:r>
          </a:p>
        </p:txBody>
      </p:sp>
      <p:cxnSp>
        <p:nvCxnSpPr>
          <p:cNvPr id="13" name="Straight Arrow Connector 12">
            <a:extLst>
              <a:ext uri="{FF2B5EF4-FFF2-40B4-BE49-F238E27FC236}">
                <a16:creationId xmlns:a16="http://schemas.microsoft.com/office/drawing/2014/main" id="{FE7E349A-AD04-4639-9FED-0E03088CDD55}"/>
              </a:ext>
            </a:extLst>
          </p:cNvPr>
          <p:cNvCxnSpPr>
            <a:cxnSpLocks/>
            <a:stCxn id="4" idx="2"/>
          </p:cNvCxnSpPr>
          <p:nvPr/>
        </p:nvCxnSpPr>
        <p:spPr>
          <a:xfrm>
            <a:off x="6096000" y="2787446"/>
            <a:ext cx="281446"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C5B0E63D-C83F-4AE4-A684-7AF2F7595384}"/>
              </a:ext>
            </a:extLst>
          </p:cNvPr>
          <p:cNvSpPr txBox="1"/>
          <p:nvPr/>
        </p:nvSpPr>
        <p:spPr>
          <a:xfrm>
            <a:off x="5631423" y="4299155"/>
            <a:ext cx="2767104" cy="923330"/>
          </a:xfrm>
          <a:prstGeom prst="rect">
            <a:avLst/>
          </a:prstGeom>
          <a:noFill/>
        </p:spPr>
        <p:txBody>
          <a:bodyPr wrap="none" rtlCol="0">
            <a:spAutoFit/>
          </a:bodyPr>
          <a:lstStyle/>
          <a:p>
            <a:r>
              <a:rPr lang="en-US" dirty="0"/>
              <a:t>/home/</a:t>
            </a:r>
            <a:r>
              <a:rPr lang="en-US" dirty="0" err="1"/>
              <a:t>caleb</a:t>
            </a:r>
            <a:endParaRPr lang="en-US" dirty="0"/>
          </a:p>
          <a:p>
            <a:r>
              <a:rPr lang="en-US" dirty="0"/>
              <a:t>/home/</a:t>
            </a:r>
            <a:r>
              <a:rPr lang="en-US" dirty="0" err="1"/>
              <a:t>caleb</a:t>
            </a:r>
            <a:r>
              <a:rPr lang="en-US" dirty="0"/>
              <a:t>/documents</a:t>
            </a:r>
          </a:p>
          <a:p>
            <a:r>
              <a:rPr lang="en-US" dirty="0"/>
              <a:t>/home/</a:t>
            </a:r>
            <a:r>
              <a:rPr lang="en-US" dirty="0" err="1"/>
              <a:t>caleb</a:t>
            </a:r>
            <a:r>
              <a:rPr lang="en-US" dirty="0"/>
              <a:t>/</a:t>
            </a:r>
            <a:r>
              <a:rPr lang="en-US" dirty="0" err="1"/>
              <a:t>catvideos</a:t>
            </a:r>
            <a:endParaRPr lang="en-US" dirty="0"/>
          </a:p>
        </p:txBody>
      </p:sp>
    </p:spTree>
    <p:extLst>
      <p:ext uri="{BB962C8B-B14F-4D97-AF65-F5344CB8AC3E}">
        <p14:creationId xmlns:p14="http://schemas.microsoft.com/office/powerpoint/2010/main" val="1427141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ectangle: Rounded Corners 11">
            <a:extLst>
              <a:ext uri="{FF2B5EF4-FFF2-40B4-BE49-F238E27FC236}">
                <a16:creationId xmlns:a16="http://schemas.microsoft.com/office/drawing/2014/main" id="{E985FA13-4050-4BBC-B295-3AF73CEB6DB0}"/>
              </a:ext>
            </a:extLst>
          </p:cNvPr>
          <p:cNvSpPr/>
          <p:nvPr/>
        </p:nvSpPr>
        <p:spPr>
          <a:xfrm>
            <a:off x="5631423" y="3288889"/>
            <a:ext cx="1492047"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/home</a:t>
            </a:r>
          </a:p>
        </p:txBody>
      </p:sp>
      <p:cxnSp>
        <p:nvCxnSpPr>
          <p:cNvPr id="13" name="Straight Arrow Connector 12">
            <a:extLst>
              <a:ext uri="{FF2B5EF4-FFF2-40B4-BE49-F238E27FC236}">
                <a16:creationId xmlns:a16="http://schemas.microsoft.com/office/drawing/2014/main" id="{FE7E349A-AD04-4639-9FED-0E03088CDD55}"/>
              </a:ext>
            </a:extLst>
          </p:cNvPr>
          <p:cNvCxnSpPr>
            <a:cxnSpLocks/>
            <a:stCxn id="4" idx="2"/>
          </p:cNvCxnSpPr>
          <p:nvPr/>
        </p:nvCxnSpPr>
        <p:spPr>
          <a:xfrm>
            <a:off x="6096000" y="2787446"/>
            <a:ext cx="281446"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Rectangle: Rounded Corners 14">
            <a:extLst>
              <a:ext uri="{FF2B5EF4-FFF2-40B4-BE49-F238E27FC236}">
                <a16:creationId xmlns:a16="http://schemas.microsoft.com/office/drawing/2014/main" id="{F8E2A70A-2DE2-4131-BDC0-1CF7AD3F7944}"/>
              </a:ext>
            </a:extLst>
          </p:cNvPr>
          <p:cNvSpPr/>
          <p:nvPr/>
        </p:nvSpPr>
        <p:spPr>
          <a:xfrm>
            <a:off x="7352068" y="3288889"/>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usr</a:t>
            </a:r>
            <a:endParaRPr lang="en-US" sz="3200" dirty="0"/>
          </a:p>
        </p:txBody>
      </p:sp>
      <p:cxnSp>
        <p:nvCxnSpPr>
          <p:cNvPr id="16" name="Straight Arrow Connector 15">
            <a:extLst>
              <a:ext uri="{FF2B5EF4-FFF2-40B4-BE49-F238E27FC236}">
                <a16:creationId xmlns:a16="http://schemas.microsoft.com/office/drawing/2014/main" id="{39D8BCB7-606A-4741-9B33-05454C4824CF}"/>
              </a:ext>
            </a:extLst>
          </p:cNvPr>
          <p:cNvCxnSpPr>
            <a:cxnSpLocks/>
            <a:stCxn id="4" idx="2"/>
            <a:endCxn id="15" idx="0"/>
          </p:cNvCxnSpPr>
          <p:nvPr/>
        </p:nvCxnSpPr>
        <p:spPr>
          <a:xfrm>
            <a:off x="6096000" y="2787446"/>
            <a:ext cx="1949242" cy="5014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2E642CB8-84ED-4539-8159-9C52AFEFC616}"/>
              </a:ext>
            </a:extLst>
          </p:cNvPr>
          <p:cNvSpPr txBox="1"/>
          <p:nvPr/>
        </p:nvSpPr>
        <p:spPr>
          <a:xfrm>
            <a:off x="7352068" y="4248832"/>
            <a:ext cx="1258678" cy="646331"/>
          </a:xfrm>
          <a:prstGeom prst="rect">
            <a:avLst/>
          </a:prstGeom>
          <a:noFill/>
        </p:spPr>
        <p:txBody>
          <a:bodyPr wrap="none" rtlCol="0">
            <a:spAutoFit/>
          </a:bodyPr>
          <a:lstStyle/>
          <a:p>
            <a:r>
              <a:rPr lang="en-US" dirty="0"/>
              <a:t>/</a:t>
            </a:r>
            <a:r>
              <a:rPr lang="en-US" dirty="0" err="1"/>
              <a:t>usr</a:t>
            </a:r>
            <a:r>
              <a:rPr lang="en-US" dirty="0"/>
              <a:t>/bin</a:t>
            </a:r>
          </a:p>
          <a:p>
            <a:r>
              <a:rPr lang="en-US" dirty="0"/>
              <a:t>/</a:t>
            </a:r>
            <a:r>
              <a:rPr lang="en-US" dirty="0" err="1"/>
              <a:t>usr</a:t>
            </a:r>
            <a:r>
              <a:rPr lang="en-US" dirty="0"/>
              <a:t>/share</a:t>
            </a:r>
          </a:p>
        </p:txBody>
      </p:sp>
    </p:spTree>
    <p:extLst>
      <p:ext uri="{BB962C8B-B14F-4D97-AF65-F5344CB8AC3E}">
        <p14:creationId xmlns:p14="http://schemas.microsoft.com/office/powerpoint/2010/main" val="3987622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a:extLst>
              <a:ext uri="{FF2B5EF4-FFF2-40B4-BE49-F238E27FC236}">
                <a16:creationId xmlns:a16="http://schemas.microsoft.com/office/drawing/2014/main" id="{28132EBF-CEBA-461A-96E9-F5EDD98A9337}"/>
              </a:ext>
            </a:extLst>
          </p:cNvPr>
          <p:cNvCxnSpPr>
            <a:cxnSpLocks/>
            <a:stCxn id="4" idx="2"/>
          </p:cNvCxnSpPr>
          <p:nvPr/>
        </p:nvCxnSpPr>
        <p:spPr>
          <a:xfrm>
            <a:off x="6096000" y="2787446"/>
            <a:ext cx="3016039" cy="17550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7" name="Straight Arrow Connector 36">
            <a:extLst>
              <a:ext uri="{FF2B5EF4-FFF2-40B4-BE49-F238E27FC236}">
                <a16:creationId xmlns:a16="http://schemas.microsoft.com/office/drawing/2014/main" id="{309C2885-C781-4E5F-8C4F-B7ECBD24C1C0}"/>
              </a:ext>
            </a:extLst>
          </p:cNvPr>
          <p:cNvCxnSpPr>
            <a:cxnSpLocks/>
            <a:stCxn id="4" idx="2"/>
          </p:cNvCxnSpPr>
          <p:nvPr/>
        </p:nvCxnSpPr>
        <p:spPr>
          <a:xfrm>
            <a:off x="6096000" y="2787446"/>
            <a:ext cx="1093838" cy="17550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F852C3D1-F16C-46E7-9A60-AA3BF172721D}"/>
              </a:ext>
            </a:extLst>
          </p:cNvPr>
          <p:cNvCxnSpPr>
            <a:cxnSpLocks/>
            <a:stCxn id="4" idx="2"/>
          </p:cNvCxnSpPr>
          <p:nvPr/>
        </p:nvCxnSpPr>
        <p:spPr>
          <a:xfrm flipH="1">
            <a:off x="5569976" y="2787446"/>
            <a:ext cx="526024" cy="17624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id="{3E94B27A-BE6F-4A4A-9633-65E6C7055855}"/>
              </a:ext>
            </a:extLst>
          </p:cNvPr>
          <p:cNvCxnSpPr>
            <a:cxnSpLocks/>
            <a:stCxn id="4" idx="2"/>
            <a:endCxn id="24" idx="0"/>
          </p:cNvCxnSpPr>
          <p:nvPr/>
        </p:nvCxnSpPr>
        <p:spPr>
          <a:xfrm flipH="1">
            <a:off x="3902177" y="2787446"/>
            <a:ext cx="2193823" cy="17550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 name="Title 1">
            <a:extLst>
              <a:ext uri="{FF2B5EF4-FFF2-40B4-BE49-F238E27FC236}">
                <a16:creationId xmlns:a16="http://schemas.microsoft.com/office/drawing/2014/main" id="{72629CBB-F844-4DF8-8937-12A35D52C606}"/>
              </a:ext>
            </a:extLst>
          </p:cNvPr>
          <p:cNvSpPr>
            <a:spLocks noGrp="1"/>
          </p:cNvSpPr>
          <p:nvPr>
            <p:ph type="title"/>
          </p:nvPr>
        </p:nvSpPr>
        <p:spPr/>
        <p:txBody>
          <a:bodyPr>
            <a:normAutofit fontScale="90000"/>
          </a:bodyPr>
          <a:lstStyle/>
          <a:p>
            <a:r>
              <a:rPr lang="en-US" dirty="0"/>
              <a:t>Getting Oriented – Folder Structure</a:t>
            </a:r>
          </a:p>
        </p:txBody>
      </p:sp>
      <p:sp>
        <p:nvSpPr>
          <p:cNvPr id="4" name="Rectangle: Rounded Corners 3">
            <a:extLst>
              <a:ext uri="{FF2B5EF4-FFF2-40B4-BE49-F238E27FC236}">
                <a16:creationId xmlns:a16="http://schemas.microsoft.com/office/drawing/2014/main" id="{A6B1508A-0ED9-4DF5-BA2C-7AC7CC728530}"/>
              </a:ext>
            </a:extLst>
          </p:cNvPr>
          <p:cNvSpPr/>
          <p:nvPr/>
        </p:nvSpPr>
        <p:spPr>
          <a:xfrm>
            <a:off x="5402826" y="200578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p>
        </p:txBody>
      </p:sp>
      <p:sp>
        <p:nvSpPr>
          <p:cNvPr id="6" name="Rectangle: Rounded Corners 5">
            <a:extLst>
              <a:ext uri="{FF2B5EF4-FFF2-40B4-BE49-F238E27FC236}">
                <a16:creationId xmlns:a16="http://schemas.microsoft.com/office/drawing/2014/main" id="{06D2DD90-8575-4D6B-B95C-00AA72B9EFF6}"/>
              </a:ext>
            </a:extLst>
          </p:cNvPr>
          <p:cNvSpPr/>
          <p:nvPr/>
        </p:nvSpPr>
        <p:spPr>
          <a:xfrm>
            <a:off x="786581"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/bin</a:t>
            </a:r>
          </a:p>
        </p:txBody>
      </p:sp>
      <p:cxnSp>
        <p:nvCxnSpPr>
          <p:cNvPr id="7" name="Straight Arrow Connector 6">
            <a:extLst>
              <a:ext uri="{FF2B5EF4-FFF2-40B4-BE49-F238E27FC236}">
                <a16:creationId xmlns:a16="http://schemas.microsoft.com/office/drawing/2014/main" id="{605FE1F4-008F-467B-A727-83D8B6B13AB9}"/>
              </a:ext>
            </a:extLst>
          </p:cNvPr>
          <p:cNvCxnSpPr>
            <a:cxnSpLocks/>
            <a:stCxn id="4" idx="2"/>
            <a:endCxn id="6" idx="0"/>
          </p:cNvCxnSpPr>
          <p:nvPr/>
        </p:nvCxnSpPr>
        <p:spPr>
          <a:xfrm flipH="1">
            <a:off x="1479755" y="2787446"/>
            <a:ext cx="4616245"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 name="Rectangle: Rounded Corners 7">
            <a:extLst>
              <a:ext uri="{FF2B5EF4-FFF2-40B4-BE49-F238E27FC236}">
                <a16:creationId xmlns:a16="http://schemas.microsoft.com/office/drawing/2014/main" id="{9BAF137B-EE35-4589-B055-72EBFFD1C0E8}"/>
              </a:ext>
            </a:extLst>
          </p:cNvPr>
          <p:cNvSpPr/>
          <p:nvPr/>
        </p:nvSpPr>
        <p:spPr>
          <a:xfrm>
            <a:off x="2401529"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/dev</a:t>
            </a:r>
          </a:p>
        </p:txBody>
      </p:sp>
      <p:cxnSp>
        <p:nvCxnSpPr>
          <p:cNvPr id="9" name="Straight Arrow Connector 8">
            <a:extLst>
              <a:ext uri="{FF2B5EF4-FFF2-40B4-BE49-F238E27FC236}">
                <a16:creationId xmlns:a16="http://schemas.microsoft.com/office/drawing/2014/main" id="{05786E05-B3BE-4BC2-BCE7-354955B875ED}"/>
              </a:ext>
            </a:extLst>
          </p:cNvPr>
          <p:cNvCxnSpPr>
            <a:cxnSpLocks/>
            <a:stCxn id="4" idx="2"/>
            <a:endCxn id="8" idx="0"/>
          </p:cNvCxnSpPr>
          <p:nvPr/>
        </p:nvCxnSpPr>
        <p:spPr>
          <a:xfrm flipH="1">
            <a:off x="3094703" y="2787446"/>
            <a:ext cx="3001297" cy="48669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0" name="Rectangle: Rounded Corners 9">
            <a:extLst>
              <a:ext uri="{FF2B5EF4-FFF2-40B4-BE49-F238E27FC236}">
                <a16:creationId xmlns:a16="http://schemas.microsoft.com/office/drawing/2014/main" id="{B735ABED-D0E9-48F6-95E0-FF24DF69FBD9}"/>
              </a:ext>
            </a:extLst>
          </p:cNvPr>
          <p:cNvSpPr/>
          <p:nvPr/>
        </p:nvSpPr>
        <p:spPr>
          <a:xfrm>
            <a:off x="4016477" y="3274141"/>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etc</a:t>
            </a:r>
            <a:endParaRPr lang="en-US" sz="3200" dirty="0"/>
          </a:p>
        </p:txBody>
      </p:sp>
      <p:cxnSp>
        <p:nvCxnSpPr>
          <p:cNvPr id="11" name="Straight Arrow Connector 10">
            <a:extLst>
              <a:ext uri="{FF2B5EF4-FFF2-40B4-BE49-F238E27FC236}">
                <a16:creationId xmlns:a16="http://schemas.microsoft.com/office/drawing/2014/main" id="{7E9AACCF-87E8-42F7-BD12-E7F0824D9BB9}"/>
              </a:ext>
            </a:extLst>
          </p:cNvPr>
          <p:cNvCxnSpPr>
            <a:cxnSpLocks/>
            <a:endCxn id="10" idx="0"/>
          </p:cNvCxnSpPr>
          <p:nvPr/>
        </p:nvCxnSpPr>
        <p:spPr>
          <a:xfrm flipH="1">
            <a:off x="4709651" y="2787444"/>
            <a:ext cx="1386350" cy="48669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2" name="Rectangle: Rounded Corners 11">
            <a:extLst>
              <a:ext uri="{FF2B5EF4-FFF2-40B4-BE49-F238E27FC236}">
                <a16:creationId xmlns:a16="http://schemas.microsoft.com/office/drawing/2014/main" id="{E985FA13-4050-4BBC-B295-3AF73CEB6DB0}"/>
              </a:ext>
            </a:extLst>
          </p:cNvPr>
          <p:cNvSpPr/>
          <p:nvPr/>
        </p:nvSpPr>
        <p:spPr>
          <a:xfrm>
            <a:off x="5631423" y="3288889"/>
            <a:ext cx="1492047"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/home</a:t>
            </a:r>
          </a:p>
        </p:txBody>
      </p:sp>
      <p:cxnSp>
        <p:nvCxnSpPr>
          <p:cNvPr id="13" name="Straight Arrow Connector 12">
            <a:extLst>
              <a:ext uri="{FF2B5EF4-FFF2-40B4-BE49-F238E27FC236}">
                <a16:creationId xmlns:a16="http://schemas.microsoft.com/office/drawing/2014/main" id="{FE7E349A-AD04-4639-9FED-0E03088CDD55}"/>
              </a:ext>
            </a:extLst>
          </p:cNvPr>
          <p:cNvCxnSpPr>
            <a:cxnSpLocks/>
            <a:stCxn id="4" idx="2"/>
          </p:cNvCxnSpPr>
          <p:nvPr/>
        </p:nvCxnSpPr>
        <p:spPr>
          <a:xfrm>
            <a:off x="6096000" y="2787446"/>
            <a:ext cx="281446"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Rectangle: Rounded Corners 14">
            <a:extLst>
              <a:ext uri="{FF2B5EF4-FFF2-40B4-BE49-F238E27FC236}">
                <a16:creationId xmlns:a16="http://schemas.microsoft.com/office/drawing/2014/main" id="{F8E2A70A-2DE2-4131-BDC0-1CF7AD3F7944}"/>
              </a:ext>
            </a:extLst>
          </p:cNvPr>
          <p:cNvSpPr/>
          <p:nvPr/>
        </p:nvSpPr>
        <p:spPr>
          <a:xfrm>
            <a:off x="7352068" y="3288889"/>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usr</a:t>
            </a:r>
            <a:endParaRPr lang="en-US" sz="3200" dirty="0"/>
          </a:p>
        </p:txBody>
      </p:sp>
      <p:cxnSp>
        <p:nvCxnSpPr>
          <p:cNvPr id="16" name="Straight Arrow Connector 15">
            <a:extLst>
              <a:ext uri="{FF2B5EF4-FFF2-40B4-BE49-F238E27FC236}">
                <a16:creationId xmlns:a16="http://schemas.microsoft.com/office/drawing/2014/main" id="{39D8BCB7-606A-4741-9B33-05454C4824CF}"/>
              </a:ext>
            </a:extLst>
          </p:cNvPr>
          <p:cNvCxnSpPr>
            <a:cxnSpLocks/>
            <a:stCxn id="4" idx="2"/>
            <a:endCxn id="15" idx="0"/>
          </p:cNvCxnSpPr>
          <p:nvPr/>
        </p:nvCxnSpPr>
        <p:spPr>
          <a:xfrm>
            <a:off x="6096000" y="2787446"/>
            <a:ext cx="1949242" cy="5014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Rectangle: Rounded Corners 17">
            <a:extLst>
              <a:ext uri="{FF2B5EF4-FFF2-40B4-BE49-F238E27FC236}">
                <a16:creationId xmlns:a16="http://schemas.microsoft.com/office/drawing/2014/main" id="{B6A3CF47-9F12-40DC-9C60-C8B5A505BC2D}"/>
              </a:ext>
            </a:extLst>
          </p:cNvPr>
          <p:cNvSpPr/>
          <p:nvPr/>
        </p:nvSpPr>
        <p:spPr>
          <a:xfrm>
            <a:off x="8967014" y="3288889"/>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/lib</a:t>
            </a:r>
          </a:p>
        </p:txBody>
      </p:sp>
      <p:cxnSp>
        <p:nvCxnSpPr>
          <p:cNvPr id="19" name="Straight Arrow Connector 18">
            <a:extLst>
              <a:ext uri="{FF2B5EF4-FFF2-40B4-BE49-F238E27FC236}">
                <a16:creationId xmlns:a16="http://schemas.microsoft.com/office/drawing/2014/main" id="{5C9F4F79-5C27-4F04-8F9B-902DB44723D1}"/>
              </a:ext>
            </a:extLst>
          </p:cNvPr>
          <p:cNvCxnSpPr>
            <a:cxnSpLocks/>
            <a:stCxn id="4" idx="2"/>
            <a:endCxn id="18" idx="0"/>
          </p:cNvCxnSpPr>
          <p:nvPr/>
        </p:nvCxnSpPr>
        <p:spPr>
          <a:xfrm>
            <a:off x="6096000" y="2787446"/>
            <a:ext cx="3564188" cy="50144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Rectangle: Rounded Corners 21">
            <a:extLst>
              <a:ext uri="{FF2B5EF4-FFF2-40B4-BE49-F238E27FC236}">
                <a16:creationId xmlns:a16="http://schemas.microsoft.com/office/drawing/2014/main" id="{A63E30D7-1EE6-42D8-B25F-2CCBACF1FED0}"/>
              </a:ext>
            </a:extLst>
          </p:cNvPr>
          <p:cNvSpPr/>
          <p:nvPr/>
        </p:nvSpPr>
        <p:spPr>
          <a:xfrm>
            <a:off x="4850375" y="4542502"/>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tmp</a:t>
            </a:r>
            <a:endParaRPr lang="en-US" sz="3200" dirty="0"/>
          </a:p>
        </p:txBody>
      </p:sp>
      <p:sp>
        <p:nvSpPr>
          <p:cNvPr id="23" name="Rectangle: Rounded Corners 22">
            <a:extLst>
              <a:ext uri="{FF2B5EF4-FFF2-40B4-BE49-F238E27FC236}">
                <a16:creationId xmlns:a16="http://schemas.microsoft.com/office/drawing/2014/main" id="{46008147-108D-493D-8A2A-E9FCDB5DEEA0}"/>
              </a:ext>
            </a:extLst>
          </p:cNvPr>
          <p:cNvSpPr/>
          <p:nvPr/>
        </p:nvSpPr>
        <p:spPr>
          <a:xfrm>
            <a:off x="6491747" y="4542502"/>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a:t>
            </a:r>
            <a:r>
              <a:rPr lang="en-US" sz="3200" dirty="0" err="1"/>
              <a:t>mnt</a:t>
            </a:r>
            <a:endParaRPr lang="en-US" sz="3200" dirty="0"/>
          </a:p>
        </p:txBody>
      </p:sp>
      <p:sp>
        <p:nvSpPr>
          <p:cNvPr id="24" name="Rectangle: Rounded Corners 23">
            <a:extLst>
              <a:ext uri="{FF2B5EF4-FFF2-40B4-BE49-F238E27FC236}">
                <a16:creationId xmlns:a16="http://schemas.microsoft.com/office/drawing/2014/main" id="{8A833EA8-6856-4122-9A4F-E7903B386457}"/>
              </a:ext>
            </a:extLst>
          </p:cNvPr>
          <p:cNvSpPr/>
          <p:nvPr/>
        </p:nvSpPr>
        <p:spPr>
          <a:xfrm>
            <a:off x="3209003" y="4542502"/>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/var</a:t>
            </a:r>
          </a:p>
        </p:txBody>
      </p:sp>
      <p:sp>
        <p:nvSpPr>
          <p:cNvPr id="25" name="Rectangle: Rounded Corners 24">
            <a:extLst>
              <a:ext uri="{FF2B5EF4-FFF2-40B4-BE49-F238E27FC236}">
                <a16:creationId xmlns:a16="http://schemas.microsoft.com/office/drawing/2014/main" id="{19C77FD7-1A7D-4D71-829F-0CCA41EEDCBC}"/>
              </a:ext>
            </a:extLst>
          </p:cNvPr>
          <p:cNvSpPr/>
          <p:nvPr/>
        </p:nvSpPr>
        <p:spPr>
          <a:xfrm>
            <a:off x="10581960" y="3274140"/>
            <a:ext cx="1386348"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/opt</a:t>
            </a:r>
          </a:p>
        </p:txBody>
      </p:sp>
      <p:sp>
        <p:nvSpPr>
          <p:cNvPr id="28" name="Rectangle: Rounded Corners 27">
            <a:extLst>
              <a:ext uri="{FF2B5EF4-FFF2-40B4-BE49-F238E27FC236}">
                <a16:creationId xmlns:a16="http://schemas.microsoft.com/office/drawing/2014/main" id="{9AACBA44-E071-4D92-A0E0-FE1028153D24}"/>
              </a:ext>
            </a:extLst>
          </p:cNvPr>
          <p:cNvSpPr/>
          <p:nvPr/>
        </p:nvSpPr>
        <p:spPr>
          <a:xfrm>
            <a:off x="8133118" y="4542502"/>
            <a:ext cx="1940029" cy="7816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t>/media</a:t>
            </a:r>
          </a:p>
        </p:txBody>
      </p:sp>
      <p:cxnSp>
        <p:nvCxnSpPr>
          <p:cNvPr id="29" name="Straight Arrow Connector 28">
            <a:extLst>
              <a:ext uri="{FF2B5EF4-FFF2-40B4-BE49-F238E27FC236}">
                <a16:creationId xmlns:a16="http://schemas.microsoft.com/office/drawing/2014/main" id="{2EDCB3A2-7534-4AD0-8E24-D4FB1EC44380}"/>
              </a:ext>
            </a:extLst>
          </p:cNvPr>
          <p:cNvCxnSpPr>
            <a:cxnSpLocks/>
            <a:stCxn id="4" idx="2"/>
            <a:endCxn id="25" idx="0"/>
          </p:cNvCxnSpPr>
          <p:nvPr/>
        </p:nvCxnSpPr>
        <p:spPr>
          <a:xfrm>
            <a:off x="6096000" y="2787446"/>
            <a:ext cx="5179134" cy="4866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14502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CFA-2533-4392-BA51-5251EAD66ABA}"/>
              </a:ext>
            </a:extLst>
          </p:cNvPr>
          <p:cNvSpPr>
            <a:spLocks noGrp="1"/>
          </p:cNvSpPr>
          <p:nvPr>
            <p:ph type="title"/>
          </p:nvPr>
        </p:nvSpPr>
        <p:spPr/>
        <p:txBody>
          <a:bodyPr>
            <a:normAutofit fontScale="90000"/>
          </a:bodyPr>
          <a:lstStyle/>
          <a:p>
            <a:r>
              <a:rPr lang="en-US" dirty="0"/>
              <a:t>The command line (is not necessary)</a:t>
            </a:r>
          </a:p>
        </p:txBody>
      </p:sp>
      <p:pic>
        <p:nvPicPr>
          <p:cNvPr id="4" name="Picture 3" descr="A picture containing text&#10;&#10;Description automatically generated">
            <a:extLst>
              <a:ext uri="{FF2B5EF4-FFF2-40B4-BE49-F238E27FC236}">
                <a16:creationId xmlns:a16="http://schemas.microsoft.com/office/drawing/2014/main" id="{1C197FAA-1BA2-4AC9-B685-91CD037601C1}"/>
              </a:ext>
            </a:extLst>
          </p:cNvPr>
          <p:cNvPicPr>
            <a:picLocks noChangeAspect="1"/>
          </p:cNvPicPr>
          <p:nvPr/>
        </p:nvPicPr>
        <p:blipFill rotWithShape="1">
          <a:blip r:embed="rId3">
            <a:extLst>
              <a:ext uri="{28A0092B-C50C-407E-A947-70E740481C1C}">
                <a14:useLocalDpi xmlns:a14="http://schemas.microsoft.com/office/drawing/2010/main" val="0"/>
              </a:ext>
            </a:extLst>
          </a:blip>
          <a:srcRect t="6530"/>
          <a:stretch/>
        </p:blipFill>
        <p:spPr>
          <a:xfrm>
            <a:off x="2072148" y="2145890"/>
            <a:ext cx="7816646" cy="4605716"/>
          </a:xfrm>
          <a:prstGeom prst="rect">
            <a:avLst/>
          </a:prstGeom>
        </p:spPr>
      </p:pic>
      <p:sp>
        <p:nvSpPr>
          <p:cNvPr id="5" name="TextBox 4">
            <a:extLst>
              <a:ext uri="{FF2B5EF4-FFF2-40B4-BE49-F238E27FC236}">
                <a16:creationId xmlns:a16="http://schemas.microsoft.com/office/drawing/2014/main" id="{EF09CF92-8F1A-4C42-B84C-F8FD9A7A2446}"/>
              </a:ext>
            </a:extLst>
          </p:cNvPr>
          <p:cNvSpPr txBox="1"/>
          <p:nvPr/>
        </p:nvSpPr>
        <p:spPr>
          <a:xfrm>
            <a:off x="2646321" y="2293373"/>
            <a:ext cx="3315331" cy="369332"/>
          </a:xfrm>
          <a:prstGeom prst="rect">
            <a:avLst/>
          </a:prstGeom>
          <a:noFill/>
        </p:spPr>
        <p:txBody>
          <a:bodyPr wrap="none" rtlCol="0">
            <a:spAutoFit/>
          </a:bodyPr>
          <a:lstStyle/>
          <a:p>
            <a:r>
              <a:rPr lang="en-US" dirty="0">
                <a:solidFill>
                  <a:schemeClr val="accent3"/>
                </a:solidFill>
                <a:latin typeface="Arial Black" panose="020B0A04020102020204" pitchFamily="34" charset="0"/>
              </a:rPr>
              <a:t>&gt;</a:t>
            </a:r>
            <a:r>
              <a:rPr lang="en-US" dirty="0">
                <a:solidFill>
                  <a:schemeClr val="accent6"/>
                </a:solidFill>
              </a:rPr>
              <a:t> </a:t>
            </a:r>
            <a:r>
              <a:rPr lang="en-US" dirty="0" err="1">
                <a:solidFill>
                  <a:schemeClr val="accent6"/>
                </a:solidFill>
              </a:rPr>
              <a:t>sudo</a:t>
            </a:r>
            <a:r>
              <a:rPr lang="en-US" dirty="0">
                <a:solidFill>
                  <a:schemeClr val="accent6"/>
                </a:solidFill>
              </a:rPr>
              <a:t> apt-get install –</a:t>
            </a:r>
            <a:r>
              <a:rPr lang="en-US" dirty="0" err="1">
                <a:solidFill>
                  <a:schemeClr val="accent6"/>
                </a:solidFill>
              </a:rPr>
              <a:t>qy</a:t>
            </a:r>
            <a:r>
              <a:rPr lang="en-US" dirty="0">
                <a:solidFill>
                  <a:schemeClr val="accent6"/>
                </a:solidFill>
              </a:rPr>
              <a:t> yarn</a:t>
            </a:r>
          </a:p>
        </p:txBody>
      </p:sp>
      <p:sp>
        <p:nvSpPr>
          <p:cNvPr id="6" name="TextBox 5">
            <a:extLst>
              <a:ext uri="{FF2B5EF4-FFF2-40B4-BE49-F238E27FC236}">
                <a16:creationId xmlns:a16="http://schemas.microsoft.com/office/drawing/2014/main" id="{B966573E-9AEA-40C4-8307-0EC284E0B535}"/>
              </a:ext>
            </a:extLst>
          </p:cNvPr>
          <p:cNvSpPr txBox="1"/>
          <p:nvPr/>
        </p:nvSpPr>
        <p:spPr>
          <a:xfrm>
            <a:off x="2646320" y="3059668"/>
            <a:ext cx="1776448" cy="369332"/>
          </a:xfrm>
          <a:prstGeom prst="rect">
            <a:avLst/>
          </a:prstGeom>
          <a:noFill/>
        </p:spPr>
        <p:txBody>
          <a:bodyPr wrap="none" rtlCol="0">
            <a:spAutoFit/>
          </a:bodyPr>
          <a:lstStyle/>
          <a:p>
            <a:r>
              <a:rPr lang="en-US" dirty="0">
                <a:solidFill>
                  <a:schemeClr val="accent3"/>
                </a:solidFill>
                <a:latin typeface="Arial Black" panose="020B0A04020102020204" pitchFamily="34" charset="0"/>
              </a:rPr>
              <a:t>&gt;</a:t>
            </a:r>
            <a:r>
              <a:rPr lang="en-US" dirty="0">
                <a:solidFill>
                  <a:schemeClr val="accent6"/>
                </a:solidFill>
              </a:rPr>
              <a:t> vim ~/.</a:t>
            </a:r>
            <a:r>
              <a:rPr lang="en-US" dirty="0" err="1">
                <a:solidFill>
                  <a:schemeClr val="accent6"/>
                </a:solidFill>
              </a:rPr>
              <a:t>bashrc</a:t>
            </a:r>
            <a:endParaRPr lang="en-US" dirty="0">
              <a:solidFill>
                <a:schemeClr val="accent6"/>
              </a:solidFill>
            </a:endParaRPr>
          </a:p>
        </p:txBody>
      </p:sp>
    </p:spTree>
    <p:extLst>
      <p:ext uri="{BB962C8B-B14F-4D97-AF65-F5344CB8AC3E}">
        <p14:creationId xmlns:p14="http://schemas.microsoft.com/office/powerpoint/2010/main" val="3255321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6887-B6F1-4157-813C-0BA952D67E86}"/>
              </a:ext>
            </a:extLst>
          </p:cNvPr>
          <p:cNvSpPr>
            <a:spLocks noGrp="1"/>
          </p:cNvSpPr>
          <p:nvPr>
            <p:ph type="title"/>
          </p:nvPr>
        </p:nvSpPr>
        <p:spPr/>
        <p:txBody>
          <a:bodyPr/>
          <a:lstStyle/>
          <a:p>
            <a:r>
              <a:rPr lang="en-US" dirty="0"/>
              <a:t>Installing a package</a:t>
            </a:r>
          </a:p>
        </p:txBody>
      </p:sp>
      <p:pic>
        <p:nvPicPr>
          <p:cNvPr id="3074" name="Picture 2">
            <a:extLst>
              <a:ext uri="{FF2B5EF4-FFF2-40B4-BE49-F238E27FC236}">
                <a16:creationId xmlns:a16="http://schemas.microsoft.com/office/drawing/2014/main" id="{10726E94-88BE-4355-9F5A-2AF8A02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17" y="1570702"/>
            <a:ext cx="5635458" cy="39304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0BC4C29-D549-4CF4-996E-4EFB8BBA5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2324" y="1570702"/>
            <a:ext cx="5635459" cy="393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061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4055-D91C-4948-BBA5-40C9AAADC9EB}"/>
              </a:ext>
            </a:extLst>
          </p:cNvPr>
          <p:cNvSpPr>
            <a:spLocks noGrp="1"/>
          </p:cNvSpPr>
          <p:nvPr>
            <p:ph type="title"/>
          </p:nvPr>
        </p:nvSpPr>
        <p:spPr/>
        <p:txBody>
          <a:bodyPr/>
          <a:lstStyle/>
          <a:p>
            <a:r>
              <a:rPr lang="en-US" dirty="0"/>
              <a:t>Changing a setting</a:t>
            </a:r>
          </a:p>
        </p:txBody>
      </p:sp>
      <p:pic>
        <p:nvPicPr>
          <p:cNvPr id="4098" name="Picture 2">
            <a:extLst>
              <a:ext uri="{FF2B5EF4-FFF2-40B4-BE49-F238E27FC236}">
                <a16:creationId xmlns:a16="http://schemas.microsoft.com/office/drawing/2014/main" id="{6103D39E-742D-453E-8680-86A0B1820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711" y="1420055"/>
            <a:ext cx="6920578" cy="5172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9B40-84D9-47CE-A52E-6E79EE4C0757}"/>
              </a:ext>
            </a:extLst>
          </p:cNvPr>
          <p:cNvSpPr>
            <a:spLocks noGrp="1"/>
          </p:cNvSpPr>
          <p:nvPr>
            <p:ph type="title"/>
          </p:nvPr>
        </p:nvSpPr>
        <p:spPr/>
        <p:txBody>
          <a:bodyPr/>
          <a:lstStyle/>
          <a:p>
            <a:r>
              <a:rPr lang="en-US" dirty="0"/>
              <a:t>The command line (is not scary)</a:t>
            </a:r>
          </a:p>
        </p:txBody>
      </p:sp>
      <p:pic>
        <p:nvPicPr>
          <p:cNvPr id="4" name="Picture 3" descr="A picture containing text&#10;&#10;Description automatically generated">
            <a:extLst>
              <a:ext uri="{FF2B5EF4-FFF2-40B4-BE49-F238E27FC236}">
                <a16:creationId xmlns:a16="http://schemas.microsoft.com/office/drawing/2014/main" id="{794EECBD-20E1-4398-99F7-A36B9C384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49" y="2426110"/>
            <a:ext cx="3440662" cy="228804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4EC0BD2-DFDC-4292-A99A-BDBFF4669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954" y="1117785"/>
            <a:ext cx="3143865" cy="2790794"/>
          </a:xfrm>
          <a:prstGeom prst="rect">
            <a:avLst/>
          </a:prstGeom>
        </p:spPr>
      </p:pic>
      <p:pic>
        <p:nvPicPr>
          <p:cNvPr id="8" name="Picture 7" descr="Text&#10;&#10;Description automatically generated">
            <a:extLst>
              <a:ext uri="{FF2B5EF4-FFF2-40B4-BE49-F238E27FC236}">
                <a16:creationId xmlns:a16="http://schemas.microsoft.com/office/drawing/2014/main" id="{FADC1D8E-3D8E-40A8-A2DA-BCD035F55B2E}"/>
              </a:ext>
            </a:extLst>
          </p:cNvPr>
          <p:cNvPicPr>
            <a:picLocks noChangeAspect="1"/>
          </p:cNvPicPr>
          <p:nvPr/>
        </p:nvPicPr>
        <p:blipFill rotWithShape="1">
          <a:blip r:embed="rId5">
            <a:extLst>
              <a:ext uri="{28A0092B-C50C-407E-A947-70E740481C1C}">
                <a14:useLocalDpi xmlns:a14="http://schemas.microsoft.com/office/drawing/2010/main" val="0"/>
              </a:ext>
            </a:extLst>
          </a:blip>
          <a:srcRect b="16099"/>
          <a:stretch/>
        </p:blipFill>
        <p:spPr>
          <a:xfrm>
            <a:off x="4508929" y="4079878"/>
            <a:ext cx="3746872" cy="2267354"/>
          </a:xfrm>
          <a:prstGeom prst="rect">
            <a:avLst/>
          </a:prstGeom>
        </p:spPr>
      </p:pic>
      <p:cxnSp>
        <p:nvCxnSpPr>
          <p:cNvPr id="10" name="Straight Arrow Connector 9">
            <a:extLst>
              <a:ext uri="{FF2B5EF4-FFF2-40B4-BE49-F238E27FC236}">
                <a16:creationId xmlns:a16="http://schemas.microsoft.com/office/drawing/2014/main" id="{3808CDFE-1C34-41FD-A66A-A9918C9273DB}"/>
              </a:ext>
            </a:extLst>
          </p:cNvPr>
          <p:cNvCxnSpPr>
            <a:cxnSpLocks/>
            <a:stCxn id="4" idx="3"/>
            <a:endCxn id="6" idx="1"/>
          </p:cNvCxnSpPr>
          <p:nvPr/>
        </p:nvCxnSpPr>
        <p:spPr>
          <a:xfrm flipV="1">
            <a:off x="4026311" y="2513182"/>
            <a:ext cx="3625643" cy="1056948"/>
          </a:xfrm>
          <a:prstGeom prst="straightConnector1">
            <a:avLst/>
          </a:prstGeom>
          <a:ln>
            <a:tailEnd type="triangle" w="lg" len="lg"/>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FA81CD12-F309-46DD-BFDC-91C117741325}"/>
              </a:ext>
            </a:extLst>
          </p:cNvPr>
          <p:cNvSpPr txBox="1"/>
          <p:nvPr/>
        </p:nvSpPr>
        <p:spPr>
          <a:xfrm>
            <a:off x="1542790" y="4865877"/>
            <a:ext cx="1526380" cy="369332"/>
          </a:xfrm>
          <a:prstGeom prst="rect">
            <a:avLst/>
          </a:prstGeom>
          <a:noFill/>
        </p:spPr>
        <p:txBody>
          <a:bodyPr wrap="none" rtlCol="0">
            <a:spAutoFit/>
          </a:bodyPr>
          <a:lstStyle/>
          <a:p>
            <a:r>
              <a:rPr lang="en-US" dirty="0"/>
              <a:t>A mainframe</a:t>
            </a:r>
          </a:p>
        </p:txBody>
      </p:sp>
      <p:sp>
        <p:nvSpPr>
          <p:cNvPr id="18" name="TextBox 17">
            <a:extLst>
              <a:ext uri="{FF2B5EF4-FFF2-40B4-BE49-F238E27FC236}">
                <a16:creationId xmlns:a16="http://schemas.microsoft.com/office/drawing/2014/main" id="{5DA03C68-0A52-4692-A418-611B04194819}"/>
              </a:ext>
            </a:extLst>
          </p:cNvPr>
          <p:cNvSpPr txBox="1"/>
          <p:nvPr/>
        </p:nvSpPr>
        <p:spPr>
          <a:xfrm>
            <a:off x="5166954" y="2632587"/>
            <a:ext cx="957313" cy="369332"/>
          </a:xfrm>
          <a:prstGeom prst="rect">
            <a:avLst/>
          </a:prstGeom>
          <a:noFill/>
        </p:spPr>
        <p:txBody>
          <a:bodyPr wrap="none" rtlCol="0">
            <a:spAutoFit/>
          </a:bodyPr>
          <a:lstStyle/>
          <a:p>
            <a:r>
              <a:rPr lang="en-US" dirty="0"/>
              <a:t>powers</a:t>
            </a:r>
          </a:p>
        </p:txBody>
      </p:sp>
      <p:sp>
        <p:nvSpPr>
          <p:cNvPr id="19" name="TextBox 18">
            <a:extLst>
              <a:ext uri="{FF2B5EF4-FFF2-40B4-BE49-F238E27FC236}">
                <a16:creationId xmlns:a16="http://schemas.microsoft.com/office/drawing/2014/main" id="{82BDC1D3-B6E2-4374-BFEE-D902A0ABA500}"/>
              </a:ext>
            </a:extLst>
          </p:cNvPr>
          <p:cNvSpPr txBox="1"/>
          <p:nvPr/>
        </p:nvSpPr>
        <p:spPr>
          <a:xfrm>
            <a:off x="10795819" y="2328516"/>
            <a:ext cx="1273105" cy="369332"/>
          </a:xfrm>
          <a:prstGeom prst="rect">
            <a:avLst/>
          </a:prstGeom>
          <a:noFill/>
        </p:spPr>
        <p:txBody>
          <a:bodyPr wrap="none" rtlCol="0">
            <a:spAutoFit/>
          </a:bodyPr>
          <a:lstStyle/>
          <a:p>
            <a:r>
              <a:rPr lang="en-US" dirty="0"/>
              <a:t>A terminal</a:t>
            </a:r>
          </a:p>
        </p:txBody>
      </p:sp>
      <p:cxnSp>
        <p:nvCxnSpPr>
          <p:cNvPr id="22" name="Straight Arrow Connector 21">
            <a:extLst>
              <a:ext uri="{FF2B5EF4-FFF2-40B4-BE49-F238E27FC236}">
                <a16:creationId xmlns:a16="http://schemas.microsoft.com/office/drawing/2014/main" id="{BDF47663-399D-4094-88EA-0D1DBE073504}"/>
              </a:ext>
            </a:extLst>
          </p:cNvPr>
          <p:cNvCxnSpPr>
            <a:cxnSpLocks/>
            <a:stCxn id="6" idx="2"/>
            <a:endCxn id="8" idx="3"/>
          </p:cNvCxnSpPr>
          <p:nvPr/>
        </p:nvCxnSpPr>
        <p:spPr>
          <a:xfrm flipH="1">
            <a:off x="8255801" y="3908579"/>
            <a:ext cx="968086" cy="1304976"/>
          </a:xfrm>
          <a:prstGeom prst="straightConnector1">
            <a:avLst/>
          </a:prstGeom>
          <a:ln>
            <a:tailEnd type="triangle" w="lg" len="lg"/>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48245EA7-B858-4A89-B4E2-FD4043190700}"/>
              </a:ext>
            </a:extLst>
          </p:cNvPr>
          <p:cNvSpPr txBox="1"/>
          <p:nvPr/>
        </p:nvSpPr>
        <p:spPr>
          <a:xfrm>
            <a:off x="8856227" y="4344818"/>
            <a:ext cx="1678665" cy="369332"/>
          </a:xfrm>
          <a:prstGeom prst="rect">
            <a:avLst/>
          </a:prstGeom>
          <a:noFill/>
        </p:spPr>
        <p:txBody>
          <a:bodyPr wrap="none" rtlCol="0">
            <a:spAutoFit/>
          </a:bodyPr>
          <a:lstStyle/>
          <a:p>
            <a:r>
              <a:rPr lang="en-US" dirty="0"/>
              <a:t>which displays</a:t>
            </a:r>
          </a:p>
        </p:txBody>
      </p:sp>
      <p:sp>
        <p:nvSpPr>
          <p:cNvPr id="27" name="TextBox 26">
            <a:extLst>
              <a:ext uri="{FF2B5EF4-FFF2-40B4-BE49-F238E27FC236}">
                <a16:creationId xmlns:a16="http://schemas.microsoft.com/office/drawing/2014/main" id="{15EB0A8A-2F00-4D7A-959F-1B82B3ABC8C4}"/>
              </a:ext>
            </a:extLst>
          </p:cNvPr>
          <p:cNvSpPr txBox="1"/>
          <p:nvPr/>
        </p:nvSpPr>
        <p:spPr>
          <a:xfrm>
            <a:off x="5943783" y="6387998"/>
            <a:ext cx="877163" cy="369332"/>
          </a:xfrm>
          <a:prstGeom prst="rect">
            <a:avLst/>
          </a:prstGeom>
          <a:noFill/>
        </p:spPr>
        <p:txBody>
          <a:bodyPr wrap="none" rtlCol="0">
            <a:spAutoFit/>
          </a:bodyPr>
          <a:lstStyle/>
          <a:p>
            <a:r>
              <a:rPr lang="en-US" dirty="0"/>
              <a:t>A shell</a:t>
            </a:r>
          </a:p>
        </p:txBody>
      </p:sp>
    </p:spTree>
    <p:extLst>
      <p:ext uri="{BB962C8B-B14F-4D97-AF65-F5344CB8AC3E}">
        <p14:creationId xmlns:p14="http://schemas.microsoft.com/office/powerpoint/2010/main" val="2050883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spTree>
    <p:extLst>
      <p:ext uri="{BB962C8B-B14F-4D97-AF65-F5344CB8AC3E}">
        <p14:creationId xmlns:p14="http://schemas.microsoft.com/office/powerpoint/2010/main" val="2613121758"/>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9B40-84D9-47CE-A52E-6E79EE4C0757}"/>
              </a:ext>
            </a:extLst>
          </p:cNvPr>
          <p:cNvSpPr>
            <a:spLocks noGrp="1"/>
          </p:cNvSpPr>
          <p:nvPr>
            <p:ph type="title"/>
          </p:nvPr>
        </p:nvSpPr>
        <p:spPr/>
        <p:txBody>
          <a:bodyPr/>
          <a:lstStyle/>
          <a:p>
            <a:r>
              <a:rPr lang="en-US" dirty="0"/>
              <a:t>The command line (is not scary)</a:t>
            </a:r>
          </a:p>
        </p:txBody>
      </p:sp>
      <p:pic>
        <p:nvPicPr>
          <p:cNvPr id="5122" name="Picture 2">
            <a:extLst>
              <a:ext uri="{FF2B5EF4-FFF2-40B4-BE49-F238E27FC236}">
                <a16:creationId xmlns:a16="http://schemas.microsoft.com/office/drawing/2014/main" id="{4357B4B2-59CD-4E3A-98D8-63E96F01B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03842"/>
            <a:ext cx="7320817" cy="4697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6001E8-1DA4-4103-8E19-E75A543BB960}"/>
              </a:ext>
            </a:extLst>
          </p:cNvPr>
          <p:cNvSpPr txBox="1"/>
          <p:nvPr/>
        </p:nvSpPr>
        <p:spPr>
          <a:xfrm>
            <a:off x="8245231" y="3923323"/>
            <a:ext cx="2287806" cy="369332"/>
          </a:xfrm>
          <a:prstGeom prst="rect">
            <a:avLst/>
          </a:prstGeom>
          <a:noFill/>
        </p:spPr>
        <p:txBody>
          <a:bodyPr wrap="none" rtlCol="0">
            <a:spAutoFit/>
          </a:bodyPr>
          <a:lstStyle/>
          <a:p>
            <a:r>
              <a:rPr lang="en-US" dirty="0"/>
              <a:t>A terminal emulator</a:t>
            </a:r>
          </a:p>
        </p:txBody>
      </p:sp>
    </p:spTree>
    <p:extLst>
      <p:ext uri="{BB962C8B-B14F-4D97-AF65-F5344CB8AC3E}">
        <p14:creationId xmlns:p14="http://schemas.microsoft.com/office/powerpoint/2010/main" val="3199341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7FF606B-B47D-4265-B7CD-6411D4F8D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24" y="-243349"/>
            <a:ext cx="11629103" cy="74625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Tree>
    <p:extLst>
      <p:ext uri="{BB962C8B-B14F-4D97-AF65-F5344CB8AC3E}">
        <p14:creationId xmlns:p14="http://schemas.microsoft.com/office/powerpoint/2010/main" val="3357019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339438D-AF53-453C-B283-B7D481EB5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12" y="-273538"/>
            <a:ext cx="11716173" cy="7518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Tree>
    <p:extLst>
      <p:ext uri="{BB962C8B-B14F-4D97-AF65-F5344CB8AC3E}">
        <p14:creationId xmlns:p14="http://schemas.microsoft.com/office/powerpoint/2010/main" val="1211479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339438D-AF53-453C-B283-B7D481EB5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12" y="-273538"/>
            <a:ext cx="11716173" cy="7518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DE0CBD-2DC4-4DB7-8306-B602CBAA482D}"/>
              </a:ext>
            </a:extLst>
          </p:cNvPr>
          <p:cNvSpPr/>
          <p:nvPr/>
        </p:nvSpPr>
        <p:spPr>
          <a:xfrm>
            <a:off x="0" y="2625213"/>
            <a:ext cx="12192000" cy="5456903"/>
          </a:xfrm>
          <a:prstGeom prst="rect">
            <a:avLst/>
          </a:prstGeom>
          <a:solidFill>
            <a:schemeClr val="dk1">
              <a:alpha val="98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
        <p:nvSpPr>
          <p:cNvPr id="3" name="Rectangle 2">
            <a:extLst>
              <a:ext uri="{FF2B5EF4-FFF2-40B4-BE49-F238E27FC236}">
                <a16:creationId xmlns:a16="http://schemas.microsoft.com/office/drawing/2014/main" id="{66F0288A-4E25-4FDC-8A60-5404BDD12368}"/>
              </a:ext>
            </a:extLst>
          </p:cNvPr>
          <p:cNvSpPr/>
          <p:nvPr/>
        </p:nvSpPr>
        <p:spPr>
          <a:xfrm>
            <a:off x="0" y="-273539"/>
            <a:ext cx="12192000" cy="2847133"/>
          </a:xfrm>
          <a:prstGeom prst="rect">
            <a:avLst/>
          </a:prstGeom>
          <a:solidFill>
            <a:schemeClr val="dk1">
              <a:alpha val="89000"/>
            </a:schemeClr>
          </a:solidFill>
          <a:effectLst>
            <a:softEdge rad="1270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9CB0997-9A0B-45DE-8916-B43349DE7742}"/>
              </a:ext>
            </a:extLst>
          </p:cNvPr>
          <p:cNvCxnSpPr/>
          <p:nvPr/>
        </p:nvCxnSpPr>
        <p:spPr>
          <a:xfrm>
            <a:off x="1327355" y="2772697"/>
            <a:ext cx="30971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3BBAC6F3-F033-4695-AD12-7CD5FA92CA47}"/>
              </a:ext>
            </a:extLst>
          </p:cNvPr>
          <p:cNvCxnSpPr>
            <a:cxnSpLocks/>
          </p:cNvCxnSpPr>
          <p:nvPr/>
        </p:nvCxnSpPr>
        <p:spPr>
          <a:xfrm>
            <a:off x="1755058" y="2772697"/>
            <a:ext cx="137897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8EF58542-655D-4B3D-BD19-E64C30569AB5}"/>
              </a:ext>
            </a:extLst>
          </p:cNvPr>
          <p:cNvCxnSpPr>
            <a:cxnSpLocks/>
          </p:cNvCxnSpPr>
          <p:nvPr/>
        </p:nvCxnSpPr>
        <p:spPr>
          <a:xfrm>
            <a:off x="1474839" y="2772697"/>
            <a:ext cx="862780" cy="973393"/>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633266DE-2ECC-414A-8EBC-E010542FE4DE}"/>
              </a:ext>
            </a:extLst>
          </p:cNvPr>
          <p:cNvCxnSpPr>
            <a:cxnSpLocks/>
          </p:cNvCxnSpPr>
          <p:nvPr/>
        </p:nvCxnSpPr>
        <p:spPr>
          <a:xfrm>
            <a:off x="2418735" y="2772697"/>
            <a:ext cx="2536723" cy="973393"/>
          </a:xfrm>
          <a:prstGeom prst="line">
            <a:avLst/>
          </a:prstGeom>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859A32D2-F50A-4E08-946D-2F75B5D5C25C}"/>
              </a:ext>
            </a:extLst>
          </p:cNvPr>
          <p:cNvSpPr txBox="1"/>
          <p:nvPr/>
        </p:nvSpPr>
        <p:spPr>
          <a:xfrm>
            <a:off x="1740309" y="3797709"/>
            <a:ext cx="2131143" cy="584775"/>
          </a:xfrm>
          <a:prstGeom prst="rect">
            <a:avLst/>
          </a:prstGeom>
          <a:noFill/>
        </p:spPr>
        <p:txBody>
          <a:bodyPr wrap="square" rtlCol="0">
            <a:spAutoFit/>
          </a:bodyPr>
          <a:lstStyle/>
          <a:p>
            <a:r>
              <a:rPr lang="en-US" sz="3200" dirty="0">
                <a:solidFill>
                  <a:schemeClr val="accent1"/>
                </a:solidFill>
              </a:rPr>
              <a:t>Command</a:t>
            </a:r>
          </a:p>
        </p:txBody>
      </p:sp>
      <p:sp>
        <p:nvSpPr>
          <p:cNvPr id="18" name="TextBox 17">
            <a:extLst>
              <a:ext uri="{FF2B5EF4-FFF2-40B4-BE49-F238E27FC236}">
                <a16:creationId xmlns:a16="http://schemas.microsoft.com/office/drawing/2014/main" id="{141CF50D-BE5E-4D58-87D7-284F0EDEDEDE}"/>
              </a:ext>
            </a:extLst>
          </p:cNvPr>
          <p:cNvSpPr txBox="1"/>
          <p:nvPr/>
        </p:nvSpPr>
        <p:spPr>
          <a:xfrm>
            <a:off x="4284406" y="3797709"/>
            <a:ext cx="2536723" cy="584775"/>
          </a:xfrm>
          <a:prstGeom prst="rect">
            <a:avLst/>
          </a:prstGeom>
          <a:noFill/>
        </p:spPr>
        <p:txBody>
          <a:bodyPr wrap="square" rtlCol="0">
            <a:spAutoFit/>
          </a:bodyPr>
          <a:lstStyle/>
          <a:p>
            <a:r>
              <a:rPr lang="en-US" sz="3200" dirty="0">
                <a:solidFill>
                  <a:schemeClr val="accent2"/>
                </a:solidFill>
              </a:rPr>
              <a:t>Arguments</a:t>
            </a:r>
          </a:p>
        </p:txBody>
      </p:sp>
    </p:spTree>
    <p:extLst>
      <p:ext uri="{BB962C8B-B14F-4D97-AF65-F5344CB8AC3E}">
        <p14:creationId xmlns:p14="http://schemas.microsoft.com/office/powerpoint/2010/main" val="1244788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1CA1CEF-1C03-4D51-A284-C7CC0D61B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23" y="-247156"/>
            <a:ext cx="11662882" cy="74842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B5D0E9-82A9-46EB-9962-3760D04B84B4}"/>
              </a:ext>
            </a:extLst>
          </p:cNvPr>
          <p:cNvSpPr>
            <a:spLocks noGrp="1"/>
          </p:cNvSpPr>
          <p:nvPr>
            <p:ph type="title"/>
          </p:nvPr>
        </p:nvSpPr>
        <p:spPr>
          <a:xfrm>
            <a:off x="838200" y="5532437"/>
            <a:ext cx="10515600" cy="1325563"/>
          </a:xfrm>
        </p:spPr>
        <p:txBody>
          <a:bodyPr/>
          <a:lstStyle/>
          <a:p>
            <a:r>
              <a:rPr lang="en-US" sz="6000" dirty="0">
                <a:solidFill>
                  <a:srgbClr val="00FF00"/>
                </a:solidFill>
              </a:rPr>
              <a:t>The Command Line Interface</a:t>
            </a:r>
          </a:p>
        </p:txBody>
      </p:sp>
    </p:spTree>
    <p:extLst>
      <p:ext uri="{BB962C8B-B14F-4D97-AF65-F5344CB8AC3E}">
        <p14:creationId xmlns:p14="http://schemas.microsoft.com/office/powerpoint/2010/main" val="3817910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BCB9-59EE-46A2-BDFB-7299BEFEB767}"/>
              </a:ext>
            </a:extLst>
          </p:cNvPr>
          <p:cNvSpPr>
            <a:spLocks noGrp="1"/>
          </p:cNvSpPr>
          <p:nvPr>
            <p:ph type="title"/>
          </p:nvPr>
        </p:nvSpPr>
        <p:spPr>
          <a:xfrm>
            <a:off x="838200" y="3241060"/>
            <a:ext cx="10515600" cy="1325563"/>
          </a:xfrm>
        </p:spPr>
        <p:txBody>
          <a:bodyPr/>
          <a:lstStyle/>
          <a:p>
            <a:pPr algn="ctr"/>
            <a:r>
              <a:rPr lang="en-US" sz="11500" dirty="0"/>
              <a:t>Summary</a:t>
            </a:r>
          </a:p>
        </p:txBody>
      </p:sp>
    </p:spTree>
    <p:extLst>
      <p:ext uri="{BB962C8B-B14F-4D97-AF65-F5344CB8AC3E}">
        <p14:creationId xmlns:p14="http://schemas.microsoft.com/office/powerpoint/2010/main" val="28118000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6B91-94FF-4D73-98B5-59E059AEE544}"/>
              </a:ext>
            </a:extLst>
          </p:cNvPr>
          <p:cNvSpPr>
            <a:spLocks noGrp="1"/>
          </p:cNvSpPr>
          <p:nvPr>
            <p:ph type="title"/>
          </p:nvPr>
        </p:nvSpPr>
        <p:spPr/>
        <p:txBody>
          <a:bodyPr/>
          <a:lstStyle/>
          <a:p>
            <a:r>
              <a:rPr lang="en-US" dirty="0">
                <a:solidFill>
                  <a:schemeClr val="accent4"/>
                </a:solidFill>
              </a:rPr>
              <a:t>Thank You!</a:t>
            </a:r>
          </a:p>
        </p:txBody>
      </p:sp>
      <p:sp>
        <p:nvSpPr>
          <p:cNvPr id="3" name="TextBox 2">
            <a:extLst>
              <a:ext uri="{FF2B5EF4-FFF2-40B4-BE49-F238E27FC236}">
                <a16:creationId xmlns:a16="http://schemas.microsoft.com/office/drawing/2014/main" id="{71C746D3-10F8-4067-A7AB-57D13445DD6A}"/>
              </a:ext>
            </a:extLst>
          </p:cNvPr>
          <p:cNvSpPr txBox="1"/>
          <p:nvPr/>
        </p:nvSpPr>
        <p:spPr>
          <a:xfrm>
            <a:off x="640340" y="1747683"/>
            <a:ext cx="9254457" cy="3416320"/>
          </a:xfrm>
          <a:prstGeom prst="rect">
            <a:avLst/>
          </a:prstGeom>
          <a:noFill/>
        </p:spPr>
        <p:txBody>
          <a:bodyPr wrap="none" rtlCol="0">
            <a:spAutoFit/>
          </a:bodyPr>
          <a:lstStyle/>
          <a:p>
            <a:r>
              <a:rPr lang="en-US" sz="3600" u="sng" dirty="0">
                <a:ln>
                  <a:solidFill>
                    <a:schemeClr val="accent4"/>
                  </a:solidFill>
                </a:ln>
                <a:solidFill>
                  <a:schemeClr val="accent3"/>
                </a:solidFill>
                <a:hlinkClick r:id="rId3"/>
              </a:rPr>
              <a:t>https://github.com/calebmeyer/linux-slides</a:t>
            </a:r>
            <a:endParaRPr lang="en-US" sz="3600" u="sng" dirty="0">
              <a:ln>
                <a:solidFill>
                  <a:schemeClr val="accent4"/>
                </a:solidFill>
              </a:ln>
              <a:solidFill>
                <a:schemeClr val="accent3"/>
              </a:solidFill>
            </a:endParaRPr>
          </a:p>
          <a:p>
            <a:endParaRPr lang="en-US" sz="3600" u="sng" dirty="0">
              <a:ln>
                <a:solidFill>
                  <a:schemeClr val="accent4"/>
                </a:solidFill>
              </a:ln>
              <a:solidFill>
                <a:schemeClr val="accent3"/>
              </a:solidFill>
            </a:endParaRPr>
          </a:p>
          <a:p>
            <a:r>
              <a:rPr lang="en-US" sz="3600" u="sng" dirty="0">
                <a:ln>
                  <a:solidFill>
                    <a:schemeClr val="accent4"/>
                  </a:solidFill>
                </a:ln>
                <a:solidFill>
                  <a:schemeClr val="accent3"/>
                </a:solidFill>
                <a:hlinkClick r:id="rId4"/>
              </a:rPr>
              <a:t>Install Linux instead of Windows 11</a:t>
            </a:r>
            <a:endParaRPr lang="en-US" sz="3600" u="sng" dirty="0">
              <a:ln>
                <a:solidFill>
                  <a:schemeClr val="accent4"/>
                </a:solidFill>
              </a:ln>
              <a:solidFill>
                <a:schemeClr val="accent3"/>
              </a:solidFill>
            </a:endParaRPr>
          </a:p>
          <a:p>
            <a:endParaRPr lang="en-US" sz="3600" u="sng" dirty="0">
              <a:ln>
                <a:solidFill>
                  <a:schemeClr val="accent4"/>
                </a:solidFill>
              </a:ln>
              <a:solidFill>
                <a:schemeClr val="accent3"/>
              </a:solidFill>
            </a:endParaRPr>
          </a:p>
          <a:p>
            <a:r>
              <a:rPr lang="en-US" sz="3600" u="sng" dirty="0">
                <a:ln>
                  <a:solidFill>
                    <a:schemeClr val="accent4"/>
                  </a:solidFill>
                </a:ln>
                <a:solidFill>
                  <a:schemeClr val="accent3"/>
                </a:solidFill>
              </a:rPr>
              <a:t>https://getfedora.org/</a:t>
            </a:r>
          </a:p>
          <a:p>
            <a:r>
              <a:rPr lang="en-US" sz="3600" u="sng" dirty="0">
                <a:ln>
                  <a:solidFill>
                    <a:schemeClr val="accent4"/>
                  </a:solidFill>
                </a:ln>
                <a:solidFill>
                  <a:schemeClr val="accent3"/>
                </a:solidFill>
              </a:rPr>
              <a:t>https://www.balena.io/etcher/</a:t>
            </a:r>
          </a:p>
        </p:txBody>
      </p:sp>
      <p:pic>
        <p:nvPicPr>
          <p:cNvPr id="5" name="Picture 4" descr="A person holding a penguin&#10;&#10;Description automatically generated with low confidence">
            <a:extLst>
              <a:ext uri="{FF2B5EF4-FFF2-40B4-BE49-F238E27FC236}">
                <a16:creationId xmlns:a16="http://schemas.microsoft.com/office/drawing/2014/main" id="{336DAFE5-69E1-4229-8ABC-A5098EEC19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539" y="2522415"/>
            <a:ext cx="3223412" cy="1813169"/>
          </a:xfrm>
          <a:prstGeom prst="rect">
            <a:avLst/>
          </a:prstGeom>
        </p:spPr>
      </p:pic>
      <p:sp>
        <p:nvSpPr>
          <p:cNvPr id="6" name="TextBox 5">
            <a:extLst>
              <a:ext uri="{FF2B5EF4-FFF2-40B4-BE49-F238E27FC236}">
                <a16:creationId xmlns:a16="http://schemas.microsoft.com/office/drawing/2014/main" id="{B8AFD2F3-5723-4D40-ADA8-BB4E2D6BF2B9}"/>
              </a:ext>
            </a:extLst>
          </p:cNvPr>
          <p:cNvSpPr txBox="1"/>
          <p:nvPr/>
        </p:nvSpPr>
        <p:spPr>
          <a:xfrm>
            <a:off x="759542" y="5316794"/>
            <a:ext cx="1877437" cy="1200329"/>
          </a:xfrm>
          <a:prstGeom prst="rect">
            <a:avLst/>
          </a:prstGeom>
          <a:noFill/>
        </p:spPr>
        <p:txBody>
          <a:bodyPr wrap="none" rtlCol="0">
            <a:spAutoFit/>
          </a:bodyPr>
          <a:lstStyle/>
          <a:p>
            <a:r>
              <a:rPr lang="en-US" sz="2400" dirty="0">
                <a:solidFill>
                  <a:schemeClr val="bg1"/>
                </a:solidFill>
              </a:rPr>
              <a:t>Fonts Used:</a:t>
            </a:r>
            <a:br>
              <a:rPr lang="en-US" sz="2400" dirty="0">
                <a:solidFill>
                  <a:schemeClr val="bg1"/>
                </a:solidFill>
              </a:rPr>
            </a:br>
            <a:r>
              <a:rPr lang="en-US" sz="2400" dirty="0">
                <a:solidFill>
                  <a:schemeClr val="bg1"/>
                </a:solidFill>
                <a:latin typeface="+mj-lt"/>
              </a:rPr>
              <a:t>Ubuntu Mono</a:t>
            </a:r>
          </a:p>
          <a:p>
            <a:r>
              <a:rPr lang="en-US" sz="2400" dirty="0">
                <a:solidFill>
                  <a:schemeClr val="bg1"/>
                </a:solidFill>
              </a:rPr>
              <a:t>Ubuntu</a:t>
            </a:r>
          </a:p>
        </p:txBody>
      </p:sp>
      <p:sp>
        <p:nvSpPr>
          <p:cNvPr id="7" name="TextBox 6">
            <a:extLst>
              <a:ext uri="{FF2B5EF4-FFF2-40B4-BE49-F238E27FC236}">
                <a16:creationId xmlns:a16="http://schemas.microsoft.com/office/drawing/2014/main" id="{D4E05528-9DD5-49C8-A6CE-AC3C42F18757}"/>
              </a:ext>
            </a:extLst>
          </p:cNvPr>
          <p:cNvSpPr txBox="1"/>
          <p:nvPr/>
        </p:nvSpPr>
        <p:spPr>
          <a:xfrm>
            <a:off x="2993923" y="5316794"/>
            <a:ext cx="3661580" cy="1200329"/>
          </a:xfrm>
          <a:prstGeom prst="rect">
            <a:avLst/>
          </a:prstGeom>
          <a:noFill/>
        </p:spPr>
        <p:txBody>
          <a:bodyPr wrap="none" rtlCol="0">
            <a:spAutoFit/>
          </a:bodyPr>
          <a:lstStyle/>
          <a:p>
            <a:r>
              <a:rPr lang="en-US" sz="2400" dirty="0">
                <a:solidFill>
                  <a:schemeClr val="bg1"/>
                </a:solidFill>
              </a:rPr>
              <a:t>Accent Colors Used:</a:t>
            </a:r>
          </a:p>
          <a:p>
            <a:r>
              <a:rPr lang="en-US" sz="2400" dirty="0">
                <a:solidFill>
                  <a:schemeClr val="accent1"/>
                </a:solidFill>
              </a:rPr>
              <a:t>Ubuntu Orange #E95420</a:t>
            </a:r>
            <a:br>
              <a:rPr lang="en-US" sz="2400" dirty="0">
                <a:solidFill>
                  <a:schemeClr val="bg1"/>
                </a:solidFill>
              </a:rPr>
            </a:br>
            <a:r>
              <a:rPr lang="en-US" sz="2400" dirty="0">
                <a:solidFill>
                  <a:schemeClr val="accent2"/>
                </a:solidFill>
              </a:rPr>
              <a:t>Ubuntu Purple #772953</a:t>
            </a:r>
          </a:p>
        </p:txBody>
      </p:sp>
      <p:sp>
        <p:nvSpPr>
          <p:cNvPr id="8" name="TextBox 7">
            <a:extLst>
              <a:ext uri="{FF2B5EF4-FFF2-40B4-BE49-F238E27FC236}">
                <a16:creationId xmlns:a16="http://schemas.microsoft.com/office/drawing/2014/main" id="{5AC1CF14-9E7D-4ACD-A1AB-CE933B682304}"/>
              </a:ext>
            </a:extLst>
          </p:cNvPr>
          <p:cNvSpPr txBox="1"/>
          <p:nvPr/>
        </p:nvSpPr>
        <p:spPr>
          <a:xfrm>
            <a:off x="6803402" y="5316794"/>
            <a:ext cx="4007828" cy="1569660"/>
          </a:xfrm>
          <a:prstGeom prst="rect">
            <a:avLst/>
          </a:prstGeom>
          <a:noFill/>
        </p:spPr>
        <p:txBody>
          <a:bodyPr wrap="none" rtlCol="0">
            <a:spAutoFit/>
          </a:bodyPr>
          <a:lstStyle/>
          <a:p>
            <a:endParaRPr lang="en-US" sz="2400" dirty="0">
              <a:solidFill>
                <a:schemeClr val="bg1"/>
              </a:solidFill>
            </a:endParaRPr>
          </a:p>
          <a:p>
            <a:r>
              <a:rPr lang="en-US" sz="2400" dirty="0">
                <a:solidFill>
                  <a:schemeClr val="accent3"/>
                </a:solidFill>
              </a:rPr>
              <a:t>Fedora Light Blue #3C6EB4</a:t>
            </a:r>
          </a:p>
          <a:p>
            <a:r>
              <a:rPr lang="en-US" sz="2400" dirty="0">
                <a:solidFill>
                  <a:schemeClr val="accent4"/>
                </a:solidFill>
              </a:rPr>
              <a:t>Fedora Dark Blue #294172</a:t>
            </a:r>
            <a:br>
              <a:rPr lang="en-US" sz="2400"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127656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27762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3" name="Group 12">
            <a:extLst>
              <a:ext uri="{FF2B5EF4-FFF2-40B4-BE49-F238E27FC236}">
                <a16:creationId xmlns:a16="http://schemas.microsoft.com/office/drawing/2014/main" id="{748FF470-0492-41E7-990E-5BBA5D3882F3}"/>
              </a:ext>
            </a:extLst>
          </p:cNvPr>
          <p:cNvGrpSpPr/>
          <p:nvPr/>
        </p:nvGrpSpPr>
        <p:grpSpPr>
          <a:xfrm>
            <a:off x="5964072" y="3429000"/>
            <a:ext cx="5076967" cy="1552433"/>
            <a:chOff x="5964072" y="3429000"/>
            <a:chExt cx="5076967" cy="1552433"/>
          </a:xfrm>
        </p:grpSpPr>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15524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grpSp>
    </p:spTree>
    <p:extLst>
      <p:ext uri="{BB962C8B-B14F-4D97-AF65-F5344CB8AC3E}">
        <p14:creationId xmlns:p14="http://schemas.microsoft.com/office/powerpoint/2010/main" val="344375233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8569" y="4841625"/>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430336" y="4453694"/>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32833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E46E7E-65A1-4370-81A2-8BBC060FEDCA}"/>
              </a:ext>
            </a:extLst>
          </p:cNvPr>
          <p:cNvSpPr>
            <a:spLocks noGrp="1"/>
          </p:cNvSpPr>
          <p:nvPr>
            <p:ph type="title"/>
          </p:nvPr>
        </p:nvSpPr>
        <p:spPr/>
        <p:txBody>
          <a:bodyPr vert="horz" lIns="91440" tIns="45720" rIns="91440" bIns="45720" rtlCol="0" anchor="ctr">
            <a:normAutofit/>
          </a:bodyPr>
          <a:lstStyle/>
          <a:p>
            <a:pPr algn="l"/>
            <a:r>
              <a:rPr lang="en-US" sz="6600" dirty="0"/>
              <a:t>My Journey</a:t>
            </a:r>
          </a:p>
        </p:txBody>
      </p:sp>
      <p:pic>
        <p:nvPicPr>
          <p:cNvPr id="5" name="Picture 4" descr="Logo&#10;&#10;Description automatically generated">
            <a:extLst>
              <a:ext uri="{FF2B5EF4-FFF2-40B4-BE49-F238E27FC236}">
                <a16:creationId xmlns:a16="http://schemas.microsoft.com/office/drawing/2014/main" id="{2F6A5F6E-5FEE-4228-ABE7-E05F93C83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127" y="614933"/>
            <a:ext cx="1868256" cy="1857838"/>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77984AA5-98E1-4BE2-A150-32EB4528BF5F}"/>
              </a:ext>
            </a:extLst>
          </p:cNvPr>
          <p:cNvPicPr>
            <a:picLocks noChangeAspect="1"/>
          </p:cNvPicPr>
          <p:nvPr/>
        </p:nvPicPr>
        <p:blipFill rotWithShape="1">
          <a:blip r:embed="rId4">
            <a:extLst>
              <a:ext uri="{28A0092B-C50C-407E-A947-70E740481C1C}">
                <a14:useLocalDpi xmlns:a14="http://schemas.microsoft.com/office/drawing/2010/main" val="0"/>
              </a:ext>
            </a:extLst>
          </a:blip>
          <a:srcRect l="18069" r="16538"/>
          <a:stretch/>
        </p:blipFill>
        <p:spPr>
          <a:xfrm>
            <a:off x="3548418" y="2403392"/>
            <a:ext cx="1262418" cy="1409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11">
            <a:extLst>
              <a:ext uri="{FF2B5EF4-FFF2-40B4-BE49-F238E27FC236}">
                <a16:creationId xmlns:a16="http://schemas.microsoft.com/office/drawing/2014/main" id="{8CF8F422-BDB0-43F2-B7CE-2983E585354A}"/>
              </a:ext>
            </a:extLst>
          </p:cNvPr>
          <p:cNvSpPr/>
          <p:nvPr/>
        </p:nvSpPr>
        <p:spPr>
          <a:xfrm>
            <a:off x="5964072" y="3429000"/>
            <a:ext cx="5076967" cy="21461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63500">
                  <a:schemeClr val="accent3">
                    <a:satMod val="175000"/>
                    <a:alpha val="40000"/>
                  </a:schemeClr>
                </a:glow>
              </a:effectLst>
            </a:endParaRPr>
          </a:p>
        </p:txBody>
      </p:sp>
      <p:pic>
        <p:nvPicPr>
          <p:cNvPr id="11" name="Picture 10" descr="Logo&#10;&#10;Description automatically generated">
            <a:extLst>
              <a:ext uri="{FF2B5EF4-FFF2-40B4-BE49-F238E27FC236}">
                <a16:creationId xmlns:a16="http://schemas.microsoft.com/office/drawing/2014/main" id="{7A99871F-A991-4023-B31F-68F6D08CB8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26" y="3787066"/>
            <a:ext cx="4531057" cy="836299"/>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BDC31043-82AE-42B8-8A19-FF7217EA27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5980" y="4828270"/>
            <a:ext cx="2467970" cy="651698"/>
          </a:xfrm>
          <a:prstGeom prst="rect">
            <a:avLst/>
          </a:prstGeom>
        </p:spPr>
      </p:pic>
      <p:sp>
        <p:nvSpPr>
          <p:cNvPr id="2" name="Plus Sign 1">
            <a:extLst>
              <a:ext uri="{FF2B5EF4-FFF2-40B4-BE49-F238E27FC236}">
                <a16:creationId xmlns:a16="http://schemas.microsoft.com/office/drawing/2014/main" id="{43D637C7-DB9A-4BC9-8BE3-0D2EACD86AE8}"/>
              </a:ext>
            </a:extLst>
          </p:cNvPr>
          <p:cNvSpPr/>
          <p:nvPr/>
        </p:nvSpPr>
        <p:spPr>
          <a:xfrm>
            <a:off x="8745258" y="4453693"/>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ipart&#10;&#10;Description automatically generated">
            <a:extLst>
              <a:ext uri="{FF2B5EF4-FFF2-40B4-BE49-F238E27FC236}">
                <a16:creationId xmlns:a16="http://schemas.microsoft.com/office/drawing/2014/main" id="{DD0087A9-DA77-4AE6-A092-3E354F5D856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941" b="98680" l="9462" r="89796">
                        <a14:foregroundMark x1="16141" y1="74257" x2="16141" y2="74257"/>
                        <a14:foregroundMark x1="37291" y1="92079" x2="37291" y2="92079"/>
                        <a14:foregroundMark x1="71243" y1="82508" x2="71243" y2="82508"/>
                        <a14:foregroundMark x1="71614" y1="80528" x2="71614" y2="80528"/>
                        <a14:foregroundMark x1="83117" y1="71287" x2="83117" y2="71287"/>
                        <a14:foregroundMark x1="84045" y1="75578" x2="84045" y2="75578"/>
                        <a14:foregroundMark x1="74954" y1="98680" x2="74954" y2="98680"/>
                        <a14:foregroundMark x1="65677" y1="5941" x2="65677" y2="5941"/>
                        <a14:backgroundMark x1="75139" y1="99670" x2="75139" y2="99670"/>
                        <a14:backgroundMark x1="74954" y1="99340" x2="74954" y2="99340"/>
                      </a14:backgroundRemoval>
                    </a14:imgEffect>
                  </a14:imgLayer>
                </a14:imgProps>
              </a:ext>
              <a:ext uri="{28A0092B-C50C-407E-A947-70E740481C1C}">
                <a14:useLocalDpi xmlns:a14="http://schemas.microsoft.com/office/drawing/2010/main" val="0"/>
              </a:ext>
            </a:extLst>
          </a:blip>
          <a:stretch>
            <a:fillRect/>
          </a:stretch>
        </p:blipFill>
        <p:spPr>
          <a:xfrm>
            <a:off x="9140364" y="4518015"/>
            <a:ext cx="1711197" cy="961953"/>
          </a:xfrm>
          <a:prstGeom prst="rect">
            <a:avLst/>
          </a:prstGeom>
        </p:spPr>
      </p:pic>
      <p:sp>
        <p:nvSpPr>
          <p:cNvPr id="14" name="Plus Sign 13">
            <a:extLst>
              <a:ext uri="{FF2B5EF4-FFF2-40B4-BE49-F238E27FC236}">
                <a16:creationId xmlns:a16="http://schemas.microsoft.com/office/drawing/2014/main" id="{D395FC5A-93DD-4808-BC0F-35C9CC5F4C87}"/>
              </a:ext>
            </a:extLst>
          </p:cNvPr>
          <p:cNvSpPr/>
          <p:nvPr/>
        </p:nvSpPr>
        <p:spPr>
          <a:xfrm>
            <a:off x="8213565" y="4453693"/>
            <a:ext cx="549892" cy="527737"/>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5722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Ubuntu">
      <a:majorFont>
        <a:latin typeface="Ubuntu Mono"/>
        <a:ea typeface=""/>
        <a:cs typeface=""/>
      </a:majorFont>
      <a:minorFont>
        <a:latin typeface="Ubuntu"/>
        <a:ea typeface=""/>
        <a:cs typeface=""/>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Linux Talk">
      <a:dk1>
        <a:sysClr val="windowText" lastClr="000000"/>
      </a:dk1>
      <a:lt1>
        <a:sysClr val="window" lastClr="FFFFFF"/>
      </a:lt1>
      <a:dk2>
        <a:srgbClr val="44546A"/>
      </a:dk2>
      <a:lt2>
        <a:srgbClr val="E7E6E6"/>
      </a:lt2>
      <a:accent1>
        <a:srgbClr val="E95420"/>
      </a:accent1>
      <a:accent2>
        <a:srgbClr val="772953"/>
      </a:accent2>
      <a:accent3>
        <a:srgbClr val="3C6EB4"/>
      </a:accent3>
      <a:accent4>
        <a:srgbClr val="294172"/>
      </a:accent4>
      <a:accent5>
        <a:srgbClr val="88D1DA"/>
      </a:accent5>
      <a:accent6>
        <a:srgbClr val="A81717"/>
      </a:accent6>
      <a:hlink>
        <a:srgbClr val="0563C1"/>
      </a:hlink>
      <a:folHlink>
        <a:srgbClr val="954F72"/>
      </a:folHlink>
    </a:clrScheme>
    <a:fontScheme name="Ubuntu">
      <a:majorFont>
        <a:latin typeface="Ubuntu Mono"/>
        <a:ea typeface=""/>
        <a:cs typeface=""/>
      </a:majorFont>
      <a:minorFont>
        <a:latin typeface="Ubuntu"/>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4549</TotalTime>
  <Words>6525</Words>
  <Application>Microsoft Office PowerPoint</Application>
  <PresentationFormat>Widescreen</PresentationFormat>
  <Paragraphs>390</Paragraphs>
  <Slides>56</Slides>
  <Notes>56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Arial</vt:lpstr>
      <vt:lpstr>Arial Black</vt:lpstr>
      <vt:lpstr>Calibri</vt:lpstr>
      <vt:lpstr>Century Gothic</vt:lpstr>
      <vt:lpstr>Times New Roman</vt:lpstr>
      <vt:lpstr>Ubuntu</vt:lpstr>
      <vt:lpstr>Ubuntu Mono</vt:lpstr>
      <vt:lpstr>Parallax</vt:lpstr>
      <vt:lpstr>Office Theme</vt:lpstr>
      <vt:lpstr>The Fundamentals of Linux</vt:lpstr>
      <vt:lpstr>Agenda</vt:lpstr>
      <vt:lpstr>The Fundamentals of Linux</vt:lpstr>
      <vt:lpstr>Me</vt:lpstr>
      <vt:lpstr>My Journey</vt:lpstr>
      <vt:lpstr>My Journey</vt:lpstr>
      <vt:lpstr>My Journey</vt:lpstr>
      <vt:lpstr>My Journey</vt:lpstr>
      <vt:lpstr>My Journey</vt:lpstr>
      <vt:lpstr>My Journey</vt:lpstr>
      <vt:lpstr>My Journey</vt:lpstr>
      <vt:lpstr>Linux</vt:lpstr>
      <vt:lpstr>Linux?</vt:lpstr>
      <vt:lpstr>Operating  Systems</vt:lpstr>
      <vt:lpstr>Operating  Systems</vt:lpstr>
      <vt:lpstr>History</vt:lpstr>
      <vt:lpstr>History</vt:lpstr>
      <vt:lpstr>Open Source and The</vt:lpstr>
      <vt:lpstr>The Creation  of Linux</vt:lpstr>
      <vt:lpstr>PowerPoint Presentation</vt:lpstr>
      <vt:lpstr>The Competition</vt:lpstr>
      <vt:lpstr>The Competition</vt:lpstr>
      <vt:lpstr>The Competition</vt:lpstr>
      <vt:lpstr>The Competition</vt:lpstr>
      <vt:lpstr>Linux Fragmentation</vt:lpstr>
      <vt:lpstr>The Birth of the Distribution</vt:lpstr>
      <vt:lpstr>The Birth of the Distribution</vt:lpstr>
      <vt:lpstr>The Birth of the Distribution</vt:lpstr>
      <vt:lpstr>Why?</vt:lpstr>
      <vt:lpstr>Why?</vt:lpstr>
      <vt:lpstr>The Year of the Linux Desktop</vt:lpstr>
      <vt:lpstr>Year of the Linux Desktop Handheld</vt:lpstr>
      <vt:lpstr>Year of the Linux Desktop Handheld</vt:lpstr>
      <vt:lpstr>Getting Started With Linux</vt:lpstr>
      <vt:lpstr>Installing</vt:lpstr>
      <vt:lpstr>Live CD</vt:lpstr>
      <vt:lpstr>Getting Oriented - Software</vt:lpstr>
      <vt:lpstr>Getting Oriented – Desktop Environment</vt:lpstr>
      <vt:lpstr>Getting Oriented – Folder Structure</vt:lpstr>
      <vt:lpstr>Getting Oriented – Folder Structure</vt:lpstr>
      <vt:lpstr>Getting Oriented – Folder Structure</vt:lpstr>
      <vt:lpstr>Getting Oriented – Folder Structure</vt:lpstr>
      <vt:lpstr>Getting Oriented – Folder Structure</vt:lpstr>
      <vt:lpstr>Getting Oriented – Folder Structure</vt:lpstr>
      <vt:lpstr>Getting Oriented – Folder Structure</vt:lpstr>
      <vt:lpstr>The command line (is not necessary)</vt:lpstr>
      <vt:lpstr>Installing a package</vt:lpstr>
      <vt:lpstr>Changing a setting</vt:lpstr>
      <vt:lpstr>The command line (is not scary)</vt:lpstr>
      <vt:lpstr>The command line (is not scary)</vt:lpstr>
      <vt:lpstr>The Command Line Interface</vt:lpstr>
      <vt:lpstr>The Command Line Interface</vt:lpstr>
      <vt:lpstr>The Command Line Interface</vt:lpstr>
      <vt:lpstr>The Command Line Interface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Fundamentals of Linux</dc:title>
  <dc:creator>Caleb</dc:creator>
  <cp:lastModifiedBy>Caleb</cp:lastModifiedBy>
  <cp:revision>9</cp:revision>
  <dcterms:created xsi:type="dcterms:W3CDTF">2022-06-09T21:16:29Z</dcterms:created>
  <dcterms:modified xsi:type="dcterms:W3CDTF">2022-06-14T19:12:18Z</dcterms:modified>
</cp:coreProperties>
</file>